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  <p:sldMasterId id="2147483810" r:id="rId2"/>
    <p:sldMasterId id="2147483830" r:id="rId3"/>
    <p:sldMasterId id="2147483843" r:id="rId4"/>
  </p:sldMasterIdLst>
  <p:notesMasterIdLst>
    <p:notesMasterId r:id="rId53"/>
  </p:notesMasterIdLst>
  <p:handoutMasterIdLst>
    <p:handoutMasterId r:id="rId54"/>
  </p:handoutMasterIdLst>
  <p:sldIdLst>
    <p:sldId id="432" r:id="rId5"/>
    <p:sldId id="34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425" r:id="rId25"/>
    <p:sldId id="426" r:id="rId26"/>
    <p:sldId id="428" r:id="rId27"/>
    <p:sldId id="427" r:id="rId28"/>
    <p:sldId id="429" r:id="rId29"/>
    <p:sldId id="430" r:id="rId30"/>
    <p:sldId id="292" r:id="rId31"/>
    <p:sldId id="293" r:id="rId32"/>
    <p:sldId id="294" r:id="rId33"/>
    <p:sldId id="295" r:id="rId34"/>
    <p:sldId id="296" r:id="rId35"/>
    <p:sldId id="431" r:id="rId36"/>
    <p:sldId id="257" r:id="rId37"/>
    <p:sldId id="260" r:id="rId38"/>
    <p:sldId id="261" r:id="rId39"/>
    <p:sldId id="262" r:id="rId40"/>
    <p:sldId id="419" r:id="rId41"/>
    <p:sldId id="421" r:id="rId42"/>
    <p:sldId id="420" r:id="rId43"/>
    <p:sldId id="422" r:id="rId44"/>
    <p:sldId id="423" r:id="rId45"/>
    <p:sldId id="424" r:id="rId46"/>
    <p:sldId id="386" r:id="rId47"/>
    <p:sldId id="383" r:id="rId48"/>
    <p:sldId id="365" r:id="rId49"/>
    <p:sldId id="363" r:id="rId50"/>
    <p:sldId id="361" r:id="rId51"/>
    <p:sldId id="315" r:id="rId52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6FDECF5-68C3-4B92-9206-22C66B3CC632}">
          <p14:sldIdLst>
            <p14:sldId id="432"/>
            <p14:sldId id="34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425"/>
            <p14:sldId id="426"/>
            <p14:sldId id="428"/>
            <p14:sldId id="427"/>
            <p14:sldId id="429"/>
            <p14:sldId id="430"/>
            <p14:sldId id="292"/>
            <p14:sldId id="293"/>
            <p14:sldId id="294"/>
            <p14:sldId id="295"/>
            <p14:sldId id="296"/>
            <p14:sldId id="431"/>
            <p14:sldId id="257"/>
            <p14:sldId id="260"/>
            <p14:sldId id="261"/>
            <p14:sldId id="262"/>
            <p14:sldId id="419"/>
            <p14:sldId id="421"/>
            <p14:sldId id="420"/>
            <p14:sldId id="422"/>
            <p14:sldId id="423"/>
            <p14:sldId id="424"/>
            <p14:sldId id="386"/>
            <p14:sldId id="383"/>
            <p14:sldId id="365"/>
            <p14:sldId id="363"/>
            <p14:sldId id="361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86C"/>
    <a:srgbClr val="175A9F"/>
    <a:srgbClr val="1369C1"/>
    <a:srgbClr val="F88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8" autoAdjust="0"/>
    <p:restoredTop sz="95953" autoAdjust="0"/>
  </p:normalViewPr>
  <p:slideViewPr>
    <p:cSldViewPr snapToGrid="0">
      <p:cViewPr varScale="1">
        <p:scale>
          <a:sx n="81" d="100"/>
          <a:sy n="81" d="100"/>
        </p:scale>
        <p:origin x="114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0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3A26F25-1F2A-4AF0-AD94-84413D4E44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5310CD-EF82-4A31-8E54-23CCAA114E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26834-5DB3-4451-BEB8-B76B7C0DCE76}" type="datetimeFigureOut">
              <a:rPr lang="ru-RU" smtClean="0"/>
              <a:t>15.07.2024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9E0FFCD-366D-4185-B4F0-B75E02F2FD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4DD2DE9-8D5E-4B07-BCE1-9A746FFB44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8D1A7-2B11-4DE3-BFA2-B3C098B2FB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3565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6072826-B294-4B60-AAC1-7EDD02A53457}" type="datetimeFigureOut">
              <a:rPr lang="ru-RU" smtClean="0"/>
              <a:t>15.07.2024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B0DE6D9-1D81-41B8-8F9B-67900FA3BA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75836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8d68df769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8d68df769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c8d68df769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c8d68df769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c8d68df76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c8d68df76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c8d68df769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c8d68df769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c8d68df769_0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c8d68df769_0_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c8d68df769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c8d68df769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c8d68df769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c8d68df769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c8d68df769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c8d68df769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c8d68df769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c8d68df769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8d68df769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8d68df769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8d68df769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8d68df769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491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8d68df769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c8d68df769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8d68df769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8d68df769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358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8d68df769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8d68df769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402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8d68df769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8d68df769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363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8d68df769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8d68df769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784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8d68df769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8d68df769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787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9885e136e5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9885e136e5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9bfc78b7c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9bfc78b7c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885e136e5_0_545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g9885e136e5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63130" y="1143179"/>
            <a:ext cx="5931600" cy="30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c8d68df769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c8d68df769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c8d68df769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c8d68df769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8d68df769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c8d68df769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e82c1f68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ce82c1f68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e82c1f68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e82c1f68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c8d68df769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c8d68df769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8d68df769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c8d68df769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8d68df769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c8d68df769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ce82c1f68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ce82c1f68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без заголо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FE86D8-2530-4198-BC9A-E273E9D735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104" y="1711128"/>
            <a:ext cx="6501384" cy="1818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EA7DE-E437-48EE-88A5-028D61BC07E5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12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3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121131D-EA0D-4E18-8811-50017C50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29236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9AA9130-CF1C-4B8A-B848-1CBEBE582622}"/>
              </a:ext>
            </a:extLst>
          </p:cNvPr>
          <p:cNvSpPr txBox="1">
            <a:spLocks/>
          </p:cNvSpPr>
          <p:nvPr userDrawn="1"/>
        </p:nvSpPr>
        <p:spPr>
          <a:xfrm>
            <a:off x="620120" y="1362864"/>
            <a:ext cx="9371848" cy="1752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«Битрикс24 — администрирование: CRM, коробочная версия, бизнес-процессы»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A79C625-6CD7-4D01-BAF0-81D1A8479B09}"/>
              </a:ext>
            </a:extLst>
          </p:cNvPr>
          <p:cNvSpPr txBox="1">
            <a:spLocks/>
          </p:cNvSpPr>
          <p:nvPr userDrawn="1"/>
        </p:nvSpPr>
        <p:spPr>
          <a:xfrm>
            <a:off x="620121" y="2472572"/>
            <a:ext cx="9371848" cy="20471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модули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установить коробочную версию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работать с бизнес-процессами Битрикс24?</a:t>
            </a:r>
          </a:p>
          <a:p>
            <a:pPr marL="0" indent="0">
              <a:lnSpc>
                <a:spcPct val="130000"/>
              </a:lnSpc>
              <a:buNone/>
            </a:pPr>
            <a:endParaRPr lang="ru-RU" sz="2000" b="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FEC5562A-88BE-4F02-9754-38D21B23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7E9A7DB-01F5-48C2-9C51-CFB005267715}"/>
              </a:ext>
            </a:extLst>
          </p:cNvPr>
          <p:cNvSpPr/>
          <p:nvPr userDrawn="1"/>
        </p:nvSpPr>
        <p:spPr>
          <a:xfrm>
            <a:off x="758390" y="4708362"/>
            <a:ext cx="9233578" cy="1900009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DE86E1A-DA15-452A-92E5-D6AC93181C05}"/>
              </a:ext>
            </a:extLst>
          </p:cNvPr>
          <p:cNvSpPr/>
          <p:nvPr userDrawn="1"/>
        </p:nvSpPr>
        <p:spPr>
          <a:xfrm>
            <a:off x="2297178" y="4892907"/>
            <a:ext cx="7632480" cy="149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На эти и множество других вопросов слушатель получит ответ. Полученные навыки и знания востребованы во </a:t>
            </a:r>
            <a:r>
              <a:rPr lang="ru-RU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множестве компаний</a:t>
            </a: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 уже внедривших Битрикс24 или только рассматривающих его.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2E8F31-1190-4879-B089-F06AA9645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585" y="5137834"/>
            <a:ext cx="1053964" cy="10539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13ABD1D-A3C5-44E6-BCCC-AAAE9E9F96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82C14F4-2332-482E-B3B9-D47047F3BAE9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Длительность:</a:t>
            </a:r>
          </a:p>
          <a:p>
            <a:pPr algn="ctr"/>
            <a:r>
              <a:rPr lang="en-US" sz="1500" dirty="0">
                <a:solidFill>
                  <a:schemeClr val="accent6">
                    <a:lumMod val="50000"/>
                  </a:schemeClr>
                </a:solidFill>
              </a:rPr>
              <a:t>45 </a:t>
            </a:r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ак.ч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7890921-FFE3-415B-91EA-0AC41DDF074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6810" y="3404622"/>
            <a:ext cx="795628" cy="7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5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D4CB9D8-E883-4067-84F5-E497D0F5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1274A601-4A03-41F1-9C27-9E15FA3A1AC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7335" y="1104652"/>
            <a:ext cx="9076265" cy="76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ru-RU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Цель курса: получение экспертных знаний по Битрикс24 для дальнейшего администрирования системы и бизнес-инструментов.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C24206D2-05C5-411C-A9FE-4E01EEB884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3" y="1789279"/>
            <a:ext cx="8862451" cy="34117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– один из самых востребованных на сегодня наборов бизнес-инструментов. Он объединяет в себе современную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+маркетинг,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BPM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с широкими возможностями для автоматизации и множество других актуальных инструментов.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знания и навыки, необходимые для понимания принципов администрирования системы. Рассматриваются облачная и коробочная версии продукта.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лабораторных работ по каждому из модулей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9F476E-2D5A-4C98-9700-44A6B88632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B26940-BA30-4C4A-98FD-A42AC05E4C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0287" y="3493422"/>
            <a:ext cx="862151" cy="714575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51291FC-8201-4BB5-9551-C383201CFBAD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Курс</a:t>
            </a:r>
          </a:p>
          <a:p>
            <a:pPr algn="ctr"/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Битрикс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 24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3CFC8D4-EB75-4C57-950F-15F16961D3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02" y="4972240"/>
            <a:ext cx="8092197" cy="1984055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4B48005-F054-4038-A613-2B84303E3B0B}"/>
              </a:ext>
            </a:extLst>
          </p:cNvPr>
          <p:cNvSpPr/>
          <p:nvPr userDrawn="1"/>
        </p:nvSpPr>
        <p:spPr>
          <a:xfrm>
            <a:off x="907034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последняя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DFC7A81-2CDD-499C-90C2-D9961D81A4AE}"/>
              </a:ext>
            </a:extLst>
          </p:cNvPr>
          <p:cNvSpPr/>
          <p:nvPr userDrawn="1"/>
        </p:nvSpPr>
        <p:spPr>
          <a:xfrm>
            <a:off x="3027572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2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+20%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9A90117-0F25-44A0-84CD-E90E07614B8B}"/>
              </a:ext>
            </a:extLst>
          </p:cNvPr>
          <p:cNvSpPr/>
          <p:nvPr userDrawn="1"/>
        </p:nvSpPr>
        <p:spPr>
          <a:xfrm>
            <a:off x="5108558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3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+25%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7FE5FB8-FCB6-467B-9AF7-6D54E06848AC}"/>
              </a:ext>
            </a:extLst>
          </p:cNvPr>
          <p:cNvSpPr/>
          <p:nvPr userDrawn="1"/>
        </p:nvSpPr>
        <p:spPr>
          <a:xfrm>
            <a:off x="7189544" y="5258283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4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+30%</a:t>
            </a:r>
          </a:p>
        </p:txBody>
      </p:sp>
    </p:spTree>
    <p:extLst>
      <p:ext uri="{BB962C8B-B14F-4D97-AF65-F5344CB8AC3E}">
        <p14:creationId xmlns:p14="http://schemas.microsoft.com/office/powerpoint/2010/main" val="2211583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AF9A73-8A28-47CE-8FED-8753850FC0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561" y="2633681"/>
            <a:ext cx="3028541" cy="316620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F913A0D-4F96-4920-AC5D-5D6D7F610F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8720" y="2699659"/>
            <a:ext cx="2932166" cy="307110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56B5C45-BE33-4766-80BA-BF46CCC99A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334" y="2767895"/>
            <a:ext cx="3020868" cy="3166202"/>
          </a:xfrm>
          <a:prstGeom prst="rect">
            <a:avLst/>
          </a:prstGeom>
        </p:spPr>
      </p:pic>
      <p:sp>
        <p:nvSpPr>
          <p:cNvPr id="27" name="Объект 3">
            <a:extLst>
              <a:ext uri="{FF2B5EF4-FFF2-40B4-BE49-F238E27FC236}">
                <a16:creationId xmlns:a16="http://schemas.microsoft.com/office/drawing/2014/main" id="{0DC38EB0-C37A-49D3-8ED4-96497DD59A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4" y="1878322"/>
            <a:ext cx="8862451" cy="542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7BEE5FFE-4645-4636-9094-90CA4BB8920D}"/>
              </a:ext>
            </a:extLst>
          </p:cNvPr>
          <p:cNvSpPr txBox="1">
            <a:spLocks/>
          </p:cNvSpPr>
          <p:nvPr userDrawn="1"/>
        </p:nvSpPr>
        <p:spPr>
          <a:xfrm>
            <a:off x="1612898" y="3525974"/>
            <a:ext cx="2085304" cy="1650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– один из самых востребованных на сегодня наборов бизнес-инструментов. Он объединяет в себе современную </a:t>
            </a:r>
            <a:r>
              <a:rPr lang="en-US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</a:t>
            </a:r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AA3DC84B-1467-43D8-9FEE-7D5ABBCD8F46}"/>
              </a:ext>
            </a:extLst>
          </p:cNvPr>
          <p:cNvSpPr txBox="1">
            <a:spLocks/>
          </p:cNvSpPr>
          <p:nvPr userDrawn="1"/>
        </p:nvSpPr>
        <p:spPr>
          <a:xfrm>
            <a:off x="8463671" y="3525974"/>
            <a:ext cx="2204329" cy="185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знания и навыки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необходимые для понимания принципов администрирования системы. Рассматриваются облачная и коробочная версии продукта</a:t>
            </a:r>
          </a:p>
        </p:txBody>
      </p:sp>
      <p:sp>
        <p:nvSpPr>
          <p:cNvPr id="30" name="Объект 3">
            <a:extLst>
              <a:ext uri="{FF2B5EF4-FFF2-40B4-BE49-F238E27FC236}">
                <a16:creationId xmlns:a16="http://schemas.microsoft.com/office/drawing/2014/main" id="{0449CD7E-4FCD-44CC-9A5C-06EF02683DAD}"/>
              </a:ext>
            </a:extLst>
          </p:cNvPr>
          <p:cNvSpPr txBox="1">
            <a:spLocks/>
          </p:cNvSpPr>
          <p:nvPr userDrawn="1"/>
        </p:nvSpPr>
        <p:spPr>
          <a:xfrm>
            <a:off x="5128686" y="3453835"/>
            <a:ext cx="1820754" cy="1676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лабораторных работ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по каждому из модулей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253CB30A-850B-46E0-9B72-409F2FE5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</p:spTree>
    <p:extLst>
      <p:ext uri="{BB962C8B-B14F-4D97-AF65-F5344CB8AC3E}">
        <p14:creationId xmlns:p14="http://schemas.microsoft.com/office/powerpoint/2010/main" val="3510573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B51A3E-7554-4654-9C31-6F1878FCB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5281" y="1888855"/>
            <a:ext cx="4282579" cy="374011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890CC67-3F2E-42B3-B503-5162DB81C2D2}"/>
              </a:ext>
            </a:extLst>
          </p:cNvPr>
          <p:cNvSpPr/>
          <p:nvPr userDrawn="1"/>
        </p:nvSpPr>
        <p:spPr>
          <a:xfrm>
            <a:off x="6826575" y="2247296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E99BC96-C759-43DB-A0F4-ED66CB929F1F}"/>
              </a:ext>
            </a:extLst>
          </p:cNvPr>
          <p:cNvSpPr/>
          <p:nvPr userDrawn="1"/>
        </p:nvSpPr>
        <p:spPr>
          <a:xfrm>
            <a:off x="6809157" y="1734966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AE3B82-7498-4410-B767-3A2718DB35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4779" y="2073060"/>
            <a:ext cx="115117" cy="115117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50F127-BC63-46A2-AFF2-4F940ED91674}"/>
              </a:ext>
            </a:extLst>
          </p:cNvPr>
          <p:cNvSpPr/>
          <p:nvPr userDrawn="1"/>
        </p:nvSpPr>
        <p:spPr>
          <a:xfrm>
            <a:off x="8122064" y="5399004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6B6B89B-E941-45E4-9185-AE3ADCFBAC31}"/>
              </a:ext>
            </a:extLst>
          </p:cNvPr>
          <p:cNvSpPr/>
          <p:nvPr userDrawn="1"/>
        </p:nvSpPr>
        <p:spPr>
          <a:xfrm>
            <a:off x="8104646" y="4886674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645B51F-9443-498B-8287-2533FE9E87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0268" y="5224768"/>
            <a:ext cx="115117" cy="115117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EDA233E-10AC-454D-8B98-18CBAACAAF3E}"/>
              </a:ext>
            </a:extLst>
          </p:cNvPr>
          <p:cNvSpPr/>
          <p:nvPr userDrawn="1"/>
        </p:nvSpPr>
        <p:spPr>
          <a:xfrm>
            <a:off x="1239798" y="4419290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AC49D93-1AE7-45A2-B47D-DE1E58B6C294}"/>
              </a:ext>
            </a:extLst>
          </p:cNvPr>
          <p:cNvSpPr/>
          <p:nvPr userDrawn="1"/>
        </p:nvSpPr>
        <p:spPr>
          <a:xfrm>
            <a:off x="1222380" y="3906960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8195D5-486E-4994-8B97-5AA93F1F17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1629" y="4245054"/>
            <a:ext cx="115117" cy="115117"/>
          </a:xfrm>
          <a:prstGeom prst="rect">
            <a:avLst/>
          </a:prstGeom>
        </p:spPr>
      </p:pic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E831F410-867A-4761-8B69-FBB40DE7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78900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A8F97B-75F3-488B-8F4F-360AE4720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314" y="4534401"/>
            <a:ext cx="3771572" cy="1739280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8546810-89DE-4F56-AAAE-FCCDDEC4E85C}"/>
              </a:ext>
            </a:extLst>
          </p:cNvPr>
          <p:cNvSpPr/>
          <p:nvPr userDrawn="1"/>
        </p:nvSpPr>
        <p:spPr>
          <a:xfrm>
            <a:off x="735007" y="449956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9D16B03-F3B7-484B-A8CE-E319F9D503DD}"/>
              </a:ext>
            </a:extLst>
          </p:cNvPr>
          <p:cNvSpPr/>
          <p:nvPr userDrawn="1"/>
        </p:nvSpPr>
        <p:spPr>
          <a:xfrm>
            <a:off x="549359" y="1410189"/>
            <a:ext cx="3962036" cy="1817260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62C1A-A449-4DF9-91EE-08B9286A8E18}"/>
              </a:ext>
            </a:extLst>
          </p:cNvPr>
          <p:cNvSpPr txBox="1"/>
          <p:nvPr userDrawn="1"/>
        </p:nvSpPr>
        <p:spPr>
          <a:xfrm>
            <a:off x="779416" y="1591625"/>
            <a:ext cx="3464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Junior: </a:t>
            </a:r>
            <a:r>
              <a:rPr lang="ru-RU" dirty="0"/>
              <a:t>70-110 тыс. руб.</a:t>
            </a:r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Middle: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2</a:t>
            </a:r>
            <a:r>
              <a:rPr lang="en-US" dirty="0"/>
              <a:t>0 – </a:t>
            </a:r>
            <a:r>
              <a:rPr lang="ru-RU" dirty="0"/>
              <a:t>16</a:t>
            </a:r>
            <a:r>
              <a:rPr lang="en-US" dirty="0"/>
              <a:t>0 </a:t>
            </a:r>
            <a:r>
              <a:rPr lang="ru-RU" dirty="0"/>
              <a:t>тыс. руб.</a:t>
            </a:r>
          </a:p>
          <a:p>
            <a:pPr>
              <a:buSzPct val="130000"/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Senior: </a:t>
            </a:r>
            <a:r>
              <a:rPr lang="ru-RU" dirty="0"/>
              <a:t>170</a:t>
            </a:r>
            <a:r>
              <a:rPr lang="en-US" dirty="0"/>
              <a:t> – </a:t>
            </a:r>
            <a:r>
              <a:rPr lang="ru-RU" dirty="0"/>
              <a:t>230</a:t>
            </a:r>
            <a:r>
              <a:rPr lang="en-US" dirty="0"/>
              <a:t> </a:t>
            </a:r>
            <a:r>
              <a:rPr lang="ru-RU" dirty="0"/>
              <a:t>тыс. руб.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921A2080-38A3-4E3A-8F57-69DE3B00EF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9070" y="4143975"/>
            <a:ext cx="460164" cy="2621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7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6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5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  <a:p>
            <a:pPr marL="0" indent="0">
              <a:buSzPct val="130000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273C866-682B-40A1-8747-79D28D82BB8E}"/>
              </a:ext>
            </a:extLst>
          </p:cNvPr>
          <p:cNvSpPr txBox="1">
            <a:spLocks/>
          </p:cNvSpPr>
          <p:nvPr userDrawn="1"/>
        </p:nvSpPr>
        <p:spPr>
          <a:xfrm>
            <a:off x="767977" y="453897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29FEFFA-169D-4259-9B76-D2282C7C40FA}"/>
              </a:ext>
            </a:extLst>
          </p:cNvPr>
          <p:cNvSpPr/>
          <p:nvPr userDrawn="1"/>
        </p:nvSpPr>
        <p:spPr>
          <a:xfrm>
            <a:off x="1225735" y="497200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1D8A92A-303E-45DD-8EC9-1B2074205042}"/>
              </a:ext>
            </a:extLst>
          </p:cNvPr>
          <p:cNvSpPr txBox="1">
            <a:spLocks/>
          </p:cNvSpPr>
          <p:nvPr userDrawn="1"/>
        </p:nvSpPr>
        <p:spPr>
          <a:xfrm>
            <a:off x="1240417" y="501141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4E787C9-EB73-46E1-8145-BEEE727BBEED}"/>
              </a:ext>
            </a:extLst>
          </p:cNvPr>
          <p:cNvSpPr/>
          <p:nvPr userDrawn="1"/>
        </p:nvSpPr>
        <p:spPr>
          <a:xfrm>
            <a:off x="1734751" y="412770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BD21B2C0-0A2F-4B04-9D14-E1E99C1202AE}"/>
              </a:ext>
            </a:extLst>
          </p:cNvPr>
          <p:cNvSpPr txBox="1">
            <a:spLocks/>
          </p:cNvSpPr>
          <p:nvPr userDrawn="1"/>
        </p:nvSpPr>
        <p:spPr>
          <a:xfrm>
            <a:off x="1731145" y="416711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F50CAB6-48F4-4C9F-990A-412B3976205A}"/>
              </a:ext>
            </a:extLst>
          </p:cNvPr>
          <p:cNvSpPr/>
          <p:nvPr userDrawn="1"/>
        </p:nvSpPr>
        <p:spPr>
          <a:xfrm>
            <a:off x="2216335" y="4673301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E863BDF9-5A6B-4F23-8305-0E4E2C6B7CA9}"/>
              </a:ext>
            </a:extLst>
          </p:cNvPr>
          <p:cNvSpPr txBox="1">
            <a:spLocks/>
          </p:cNvSpPr>
          <p:nvPr userDrawn="1"/>
        </p:nvSpPr>
        <p:spPr>
          <a:xfrm>
            <a:off x="2231017" y="4712710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06A3EB27-0139-4435-80C2-E64651850FD0}"/>
              </a:ext>
            </a:extLst>
          </p:cNvPr>
          <p:cNvSpPr/>
          <p:nvPr userDrawn="1"/>
        </p:nvSpPr>
        <p:spPr>
          <a:xfrm>
            <a:off x="2716207" y="435935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EF17724D-859C-43EF-AA9D-76D0D0DC1AB9}"/>
              </a:ext>
            </a:extLst>
          </p:cNvPr>
          <p:cNvSpPr txBox="1">
            <a:spLocks/>
          </p:cNvSpPr>
          <p:nvPr userDrawn="1"/>
        </p:nvSpPr>
        <p:spPr>
          <a:xfrm>
            <a:off x="2730889" y="439876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07A40CD3-F5CF-416F-A4EC-5C260214F316}"/>
              </a:ext>
            </a:extLst>
          </p:cNvPr>
          <p:cNvSpPr/>
          <p:nvPr userDrawn="1"/>
        </p:nvSpPr>
        <p:spPr>
          <a:xfrm>
            <a:off x="3225223" y="492323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D0740C27-35E1-4967-B2E5-9F29D161656C}"/>
              </a:ext>
            </a:extLst>
          </p:cNvPr>
          <p:cNvSpPr txBox="1">
            <a:spLocks/>
          </p:cNvSpPr>
          <p:nvPr userDrawn="1"/>
        </p:nvSpPr>
        <p:spPr>
          <a:xfrm>
            <a:off x="3239905" y="496264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9043DA81-2588-4C75-A876-9B741341B7AD}"/>
              </a:ext>
            </a:extLst>
          </p:cNvPr>
          <p:cNvSpPr/>
          <p:nvPr userDrawn="1"/>
        </p:nvSpPr>
        <p:spPr>
          <a:xfrm>
            <a:off x="3725095" y="4563573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бъект 3">
            <a:extLst>
              <a:ext uri="{FF2B5EF4-FFF2-40B4-BE49-F238E27FC236}">
                <a16:creationId xmlns:a16="http://schemas.microsoft.com/office/drawing/2014/main" id="{432067B8-883B-42C7-B720-90B2785476EC}"/>
              </a:ext>
            </a:extLst>
          </p:cNvPr>
          <p:cNvSpPr txBox="1">
            <a:spLocks/>
          </p:cNvSpPr>
          <p:nvPr userDrawn="1"/>
        </p:nvSpPr>
        <p:spPr>
          <a:xfrm>
            <a:off x="3739777" y="4602982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43BF1ACE-AD75-4D6C-8903-3236A8DBB2FC}"/>
              </a:ext>
            </a:extLst>
          </p:cNvPr>
          <p:cNvSpPr/>
          <p:nvPr userDrawn="1"/>
        </p:nvSpPr>
        <p:spPr>
          <a:xfrm>
            <a:off x="4243255" y="434106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бъект 3">
            <a:extLst>
              <a:ext uri="{FF2B5EF4-FFF2-40B4-BE49-F238E27FC236}">
                <a16:creationId xmlns:a16="http://schemas.microsoft.com/office/drawing/2014/main" id="{8E707284-67FB-4925-8566-BE1F02F89EA9}"/>
              </a:ext>
            </a:extLst>
          </p:cNvPr>
          <p:cNvSpPr txBox="1">
            <a:spLocks/>
          </p:cNvSpPr>
          <p:nvPr userDrawn="1"/>
        </p:nvSpPr>
        <p:spPr>
          <a:xfrm>
            <a:off x="4276225" y="438047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Объект 3">
            <a:extLst>
              <a:ext uri="{FF2B5EF4-FFF2-40B4-BE49-F238E27FC236}">
                <a16:creationId xmlns:a16="http://schemas.microsoft.com/office/drawing/2014/main" id="{AAF073B7-2F63-4EAB-B7BA-791904B6F5D7}"/>
              </a:ext>
            </a:extLst>
          </p:cNvPr>
          <p:cNvSpPr txBox="1">
            <a:spLocks/>
          </p:cNvSpPr>
          <p:nvPr userDrawn="1"/>
        </p:nvSpPr>
        <p:spPr>
          <a:xfrm>
            <a:off x="741383" y="633035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Объект 3">
            <a:extLst>
              <a:ext uri="{FF2B5EF4-FFF2-40B4-BE49-F238E27FC236}">
                <a16:creationId xmlns:a16="http://schemas.microsoft.com/office/drawing/2014/main" id="{C9963106-985C-4407-B652-DE107B4B6097}"/>
              </a:ext>
            </a:extLst>
          </p:cNvPr>
          <p:cNvSpPr txBox="1">
            <a:spLocks/>
          </p:cNvSpPr>
          <p:nvPr userDrawn="1"/>
        </p:nvSpPr>
        <p:spPr>
          <a:xfrm>
            <a:off x="1213823" y="633645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8" name="Объект 3">
            <a:extLst>
              <a:ext uri="{FF2B5EF4-FFF2-40B4-BE49-F238E27FC236}">
                <a16:creationId xmlns:a16="http://schemas.microsoft.com/office/drawing/2014/main" id="{F1D975E3-01F5-4D57-A942-C6C812F5C6BF}"/>
              </a:ext>
            </a:extLst>
          </p:cNvPr>
          <p:cNvSpPr txBox="1">
            <a:spLocks/>
          </p:cNvSpPr>
          <p:nvPr userDrawn="1"/>
        </p:nvSpPr>
        <p:spPr>
          <a:xfrm>
            <a:off x="1731983" y="6342547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Объект 3">
            <a:extLst>
              <a:ext uri="{FF2B5EF4-FFF2-40B4-BE49-F238E27FC236}">
                <a16:creationId xmlns:a16="http://schemas.microsoft.com/office/drawing/2014/main" id="{8F1F9EB9-EE33-43C6-B6EA-C42163FCDD2C}"/>
              </a:ext>
            </a:extLst>
          </p:cNvPr>
          <p:cNvSpPr txBox="1">
            <a:spLocks/>
          </p:cNvSpPr>
          <p:nvPr userDrawn="1"/>
        </p:nvSpPr>
        <p:spPr>
          <a:xfrm>
            <a:off x="2213567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Объект 3">
            <a:extLst>
              <a:ext uri="{FF2B5EF4-FFF2-40B4-BE49-F238E27FC236}">
                <a16:creationId xmlns:a16="http://schemas.microsoft.com/office/drawing/2014/main" id="{25EF176D-F2AE-48BB-B3F1-6E2555143088}"/>
              </a:ext>
            </a:extLst>
          </p:cNvPr>
          <p:cNvSpPr txBox="1">
            <a:spLocks/>
          </p:cNvSpPr>
          <p:nvPr userDrawn="1"/>
        </p:nvSpPr>
        <p:spPr>
          <a:xfrm>
            <a:off x="2731727" y="6363883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Объект 3">
            <a:extLst>
              <a:ext uri="{FF2B5EF4-FFF2-40B4-BE49-F238E27FC236}">
                <a16:creationId xmlns:a16="http://schemas.microsoft.com/office/drawing/2014/main" id="{977E0644-6898-4C5C-B21B-44B703BBEE66}"/>
              </a:ext>
            </a:extLst>
          </p:cNvPr>
          <p:cNvSpPr txBox="1">
            <a:spLocks/>
          </p:cNvSpPr>
          <p:nvPr userDrawn="1"/>
        </p:nvSpPr>
        <p:spPr>
          <a:xfrm>
            <a:off x="3240743" y="635169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Объект 3">
            <a:extLst>
              <a:ext uri="{FF2B5EF4-FFF2-40B4-BE49-F238E27FC236}">
                <a16:creationId xmlns:a16="http://schemas.microsoft.com/office/drawing/2014/main" id="{0A3B31F1-6BF9-4789-A098-61835013E155}"/>
              </a:ext>
            </a:extLst>
          </p:cNvPr>
          <p:cNvSpPr txBox="1">
            <a:spLocks/>
          </p:cNvSpPr>
          <p:nvPr userDrawn="1"/>
        </p:nvSpPr>
        <p:spPr>
          <a:xfrm>
            <a:off x="3749759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3" name="Объект 3">
            <a:extLst>
              <a:ext uri="{FF2B5EF4-FFF2-40B4-BE49-F238E27FC236}">
                <a16:creationId xmlns:a16="http://schemas.microsoft.com/office/drawing/2014/main" id="{5B6BC946-4D8E-4A41-8288-E0EA99FE8917}"/>
              </a:ext>
            </a:extLst>
          </p:cNvPr>
          <p:cNvSpPr txBox="1">
            <a:spLocks/>
          </p:cNvSpPr>
          <p:nvPr userDrawn="1"/>
        </p:nvSpPr>
        <p:spPr>
          <a:xfrm>
            <a:off x="4249631" y="634559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Объект 3">
            <a:extLst>
              <a:ext uri="{FF2B5EF4-FFF2-40B4-BE49-F238E27FC236}">
                <a16:creationId xmlns:a16="http://schemas.microsoft.com/office/drawing/2014/main" id="{E16C69DD-BEE4-4DCC-B6EF-97833319A665}"/>
              </a:ext>
            </a:extLst>
          </p:cNvPr>
          <p:cNvSpPr txBox="1">
            <a:spLocks/>
          </p:cNvSpPr>
          <p:nvPr userDrawn="1"/>
        </p:nvSpPr>
        <p:spPr>
          <a:xfrm>
            <a:off x="471238" y="3498506"/>
            <a:ext cx="4109703" cy="54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Рейтинг актуальности: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91ACCCAA-8E67-4779-9A64-6D86B948CCF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0797" y="4290412"/>
            <a:ext cx="6816324" cy="2007804"/>
          </a:xfrm>
          <a:prstGeom prst="rect">
            <a:avLst/>
          </a:prstGeom>
        </p:spPr>
      </p:pic>
      <p:sp>
        <p:nvSpPr>
          <p:cNvPr id="46" name="Объект 2">
            <a:extLst>
              <a:ext uri="{FF2B5EF4-FFF2-40B4-BE49-F238E27FC236}">
                <a16:creationId xmlns:a16="http://schemas.microsoft.com/office/drawing/2014/main" id="{2496208F-2CAD-46E2-BBDB-1D0C1AB11B20}"/>
              </a:ext>
            </a:extLst>
          </p:cNvPr>
          <p:cNvSpPr txBox="1">
            <a:spLocks/>
          </p:cNvSpPr>
          <p:nvPr userDrawn="1"/>
        </p:nvSpPr>
        <p:spPr>
          <a:xfrm>
            <a:off x="6751974" y="4491033"/>
            <a:ext cx="5375675" cy="1830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Курс готовит экспертов по </a:t>
            </a:r>
            <a:r>
              <a:rPr lang="ru-RU" sz="1400" b="1" dirty="0"/>
              <a:t>Битрикс24</a:t>
            </a:r>
            <a:r>
              <a:rPr lang="ru-RU" sz="14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400" dirty="0"/>
              <a:t>Для компаний, внедривших или готовящихся внедрять </a:t>
            </a:r>
            <a:r>
              <a:rPr lang="ru-RU" sz="1400" b="1" dirty="0"/>
              <a:t>Битрикс24</a:t>
            </a:r>
            <a:r>
              <a:rPr lang="ru-RU" sz="1400" dirty="0"/>
              <a:t>, курс является альтернативой привлечения сторонних интеграторов </a:t>
            </a:r>
            <a:r>
              <a:rPr lang="ru-RU" sz="1400" b="1" dirty="0"/>
              <a:t>Битрикс24</a:t>
            </a:r>
            <a:r>
              <a:rPr lang="ru-RU" sz="1400" dirty="0"/>
              <a:t>.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1009739-7FB3-40CB-A651-DC0E2CFE11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7069" y="4766973"/>
            <a:ext cx="1057693" cy="1057693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64978675-C65D-40F1-9929-063F3FC7B90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503919" y="1142228"/>
            <a:ext cx="4298512" cy="2740991"/>
          </a:xfrm>
          <a:prstGeom prst="rect">
            <a:avLst/>
          </a:prstGeom>
        </p:spPr>
      </p:pic>
      <p:sp>
        <p:nvSpPr>
          <p:cNvPr id="49" name="Заголовок 3">
            <a:extLst>
              <a:ext uri="{FF2B5EF4-FFF2-40B4-BE49-F238E27FC236}">
                <a16:creationId xmlns:a16="http://schemas.microsoft.com/office/drawing/2014/main" id="{449BC1D3-73CD-42A4-B626-2287B4BA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71486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434899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Заголовок 1">
            <a:extLst>
              <a:ext uri="{FF2B5EF4-FFF2-40B4-BE49-F238E27FC236}">
                <a16:creationId xmlns:a16="http://schemas.microsoft.com/office/drawing/2014/main" id="{62DD60D3-7226-4192-8C56-E020CECE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5AA41738-3819-4A14-AD4D-5118FF92B597}"/>
              </a:ext>
            </a:extLst>
          </p:cNvPr>
          <p:cNvSpPr txBox="1">
            <a:spLocks/>
          </p:cNvSpPr>
          <p:nvPr userDrawn="1"/>
        </p:nvSpPr>
        <p:spPr>
          <a:xfrm>
            <a:off x="2331961" y="1455744"/>
            <a:ext cx="7857067" cy="200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Курс готовит экспертов по </a:t>
            </a:r>
            <a:r>
              <a:rPr lang="ru-RU" sz="1600" b="1" dirty="0"/>
              <a:t>Битрикс24</a:t>
            </a:r>
            <a:r>
              <a:rPr lang="ru-RU" sz="16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600" dirty="0"/>
              <a:t>Для компаний, внедривших или готовящихся внедрять </a:t>
            </a:r>
            <a:r>
              <a:rPr lang="ru-RU" sz="1600" b="1" dirty="0"/>
              <a:t>Битрикс24</a:t>
            </a:r>
            <a:r>
              <a:rPr lang="ru-RU" sz="1600" dirty="0"/>
              <a:t>, курс является альтернативой привлечения сторонних интеграторов </a:t>
            </a:r>
            <a:r>
              <a:rPr lang="ru-RU" sz="1600" b="1" dirty="0"/>
              <a:t>Битрикс24</a:t>
            </a:r>
            <a:r>
              <a:rPr lang="ru-RU" sz="1600" dirty="0"/>
              <a:t>.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9B4E02A-7253-44CC-A7FF-4FEF6E44D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28" y="1461426"/>
            <a:ext cx="1578939" cy="157313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AD207F7-A324-4FC3-AE7E-673D3E2AE1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400" y="1737992"/>
            <a:ext cx="685393" cy="920032"/>
          </a:xfrm>
          <a:prstGeom prst="rect">
            <a:avLst/>
          </a:prstGeom>
        </p:spPr>
      </p:pic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BC628EE1-64A6-4E13-B19D-CA574560B09F}"/>
              </a:ext>
            </a:extLst>
          </p:cNvPr>
          <p:cNvSpPr/>
          <p:nvPr userDrawn="1"/>
        </p:nvSpPr>
        <p:spPr>
          <a:xfrm>
            <a:off x="847316" y="3890824"/>
            <a:ext cx="9672638" cy="2109371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Объект 2">
            <a:extLst>
              <a:ext uri="{FF2B5EF4-FFF2-40B4-BE49-F238E27FC236}">
                <a16:creationId xmlns:a16="http://schemas.microsoft.com/office/drawing/2014/main" id="{05346541-911C-40C1-BA8E-154EDE8E0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406" y="4148433"/>
            <a:ext cx="9245918" cy="2109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42750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,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A5A5D0F-2091-41CB-B49D-7B8F7DD5A7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7334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757A936C-DED9-4A02-AF8D-1EBD78E4F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0952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0791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,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70656E-1816-4D2C-93B5-51AC03000A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49087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1DD34810-7933-44D7-A624-DFDC39D9C2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3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4267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разделения модул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76D43C2-AE01-406A-B0C1-9293B7B42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2681457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02FA436-796C-4D8F-8A54-C83B58F03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044295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11835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без заголов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FE86D8-2530-4198-BC9A-E273E9D735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104" y="1711128"/>
            <a:ext cx="6501384" cy="1818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EA7DE-E437-48EE-88A5-028D61BC07E5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511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для разделения модуле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76D43C2-AE01-406A-B0C1-9293B7B42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2681457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02FA436-796C-4D8F-8A54-C83B58F03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044295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56308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53F746-D5FB-40B7-9844-97FB9920DE59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1BF1C0-EADD-47BA-8687-016F44BBC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6923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7B81FD-B602-4D6E-B860-96F61B36C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3122030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BC7D4C8F-DA2C-407F-9CB5-12D29E220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484868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89D8A5-6110-473F-B3BE-96BC8D8CD7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06" y="900268"/>
            <a:ext cx="3930599" cy="109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EB476-C43A-43BB-9346-713FA0EE8CA5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0876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 и под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463ACB8-C362-4D16-B699-DBE302265A5B}"/>
              </a:ext>
            </a:extLst>
          </p:cNvPr>
          <p:cNvSpPr txBox="1">
            <a:spLocks/>
          </p:cNvSpPr>
          <p:nvPr userDrawn="1"/>
        </p:nvSpPr>
        <p:spPr>
          <a:xfrm>
            <a:off x="677332" y="965830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Подзаголовок раздела курса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29DDE8A-E63F-4B77-B18F-E96EB0311573}"/>
              </a:ext>
            </a:extLst>
          </p:cNvPr>
          <p:cNvSpPr txBox="1">
            <a:spLocks/>
          </p:cNvSpPr>
          <p:nvPr userDrawn="1"/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000" dirty="0">
                <a:solidFill>
                  <a:schemeClr val="accent2"/>
                </a:solidFill>
              </a:rPr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20391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15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2">
            <a:extLst>
              <a:ext uri="{FF2B5EF4-FFF2-40B4-BE49-F238E27FC236}">
                <a16:creationId xmlns:a16="http://schemas.microsoft.com/office/drawing/2014/main" id="{AEA37DF3-6EB2-4447-B516-069AB125468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8306" y="1576336"/>
            <a:ext cx="7810213" cy="8954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indent="0">
              <a:buNone/>
            </a:pPr>
            <a:r>
              <a:rPr lang="ru-RU" sz="3200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Клевогин</a:t>
            </a: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 Сергей Павлович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44F41B25-6E40-4745-8F4C-7B04DFD446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08306" y="2466719"/>
            <a:ext cx="7663909" cy="3125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15 лет в ИТ и Интернет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80F53586-1450-4A51-9A61-7CE1B9D5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 преподавателе</a:t>
            </a:r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6" y="1576337"/>
            <a:ext cx="2302449" cy="30538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D0DC394C-8699-4A45-A201-AA08A651E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0830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A1F3E756-AA96-4059-8790-E061C222A0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437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5" name="Рисунок 8">
            <a:extLst>
              <a:ext uri="{FF2B5EF4-FFF2-40B4-BE49-F238E27FC236}">
                <a16:creationId xmlns:a16="http://schemas.microsoft.com/office/drawing/2014/main" id="{4F2B07F3-F754-49F5-BDE6-333192BF63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6214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17E681ED-16F0-4689-A5CB-3937C69D54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992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29997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A6DC10-EF66-4F0E-8206-F25E5DF7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4D986-E3F5-40FA-A342-31C859248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827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5307"/>
            <a:ext cx="9062089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407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9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53F746-D5FB-40B7-9844-97FB9920DE59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1BF1C0-EADD-47BA-8687-016F44BBC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916626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121131D-EA0D-4E18-8811-50017C50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990980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9AA9130-CF1C-4B8A-B848-1CBEBE582622}"/>
              </a:ext>
            </a:extLst>
          </p:cNvPr>
          <p:cNvSpPr txBox="1">
            <a:spLocks/>
          </p:cNvSpPr>
          <p:nvPr userDrawn="1"/>
        </p:nvSpPr>
        <p:spPr>
          <a:xfrm>
            <a:off x="620120" y="1362864"/>
            <a:ext cx="9371848" cy="1752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«Битрикс24 — администрирование: CRM, коробочная версия, бизнес-процессы»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A79C625-6CD7-4D01-BAF0-81D1A8479B09}"/>
              </a:ext>
            </a:extLst>
          </p:cNvPr>
          <p:cNvSpPr txBox="1">
            <a:spLocks/>
          </p:cNvSpPr>
          <p:nvPr userDrawn="1"/>
        </p:nvSpPr>
        <p:spPr>
          <a:xfrm>
            <a:off x="620121" y="2472572"/>
            <a:ext cx="9371848" cy="20471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модули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установить коробочную версию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работать с бизнес-процессами Битрикс24?</a:t>
            </a:r>
          </a:p>
          <a:p>
            <a:pPr marL="0" indent="0">
              <a:lnSpc>
                <a:spcPct val="130000"/>
              </a:lnSpc>
              <a:buNone/>
            </a:pPr>
            <a:endParaRPr lang="ru-RU" sz="2000" b="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FEC5562A-88BE-4F02-9754-38D21B23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7E9A7DB-01F5-48C2-9C51-CFB005267715}"/>
              </a:ext>
            </a:extLst>
          </p:cNvPr>
          <p:cNvSpPr/>
          <p:nvPr userDrawn="1"/>
        </p:nvSpPr>
        <p:spPr>
          <a:xfrm>
            <a:off x="758390" y="4708362"/>
            <a:ext cx="9233578" cy="1900009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DE86E1A-DA15-452A-92E5-D6AC93181C05}"/>
              </a:ext>
            </a:extLst>
          </p:cNvPr>
          <p:cNvSpPr/>
          <p:nvPr userDrawn="1"/>
        </p:nvSpPr>
        <p:spPr>
          <a:xfrm>
            <a:off x="2297178" y="4892907"/>
            <a:ext cx="7632480" cy="149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На эти и множество других вопросов слушатель получит ответ. Полученные навыки и знания востребованы во </a:t>
            </a:r>
            <a:r>
              <a:rPr lang="ru-RU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множестве компаний</a:t>
            </a: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 уже внедривших Битрикс24 или только рассматривающих его.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2E8F31-1190-4879-B089-F06AA9645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585" y="5137834"/>
            <a:ext cx="1053964" cy="10539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13ABD1D-A3C5-44E6-BCCC-AAAE9E9F96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82C14F4-2332-482E-B3B9-D47047F3BAE9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Длительность:</a:t>
            </a:r>
          </a:p>
          <a:p>
            <a:pPr algn="ctr"/>
            <a:r>
              <a:rPr lang="en-US" sz="1500" dirty="0">
                <a:solidFill>
                  <a:schemeClr val="accent6">
                    <a:lumMod val="50000"/>
                  </a:schemeClr>
                </a:solidFill>
              </a:rPr>
              <a:t>45 </a:t>
            </a:r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ак.ч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7890921-FFE3-415B-91EA-0AC41DDF074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6810" y="3404622"/>
            <a:ext cx="795628" cy="7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265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D4CB9D8-E883-4067-84F5-E497D0F5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1274A601-4A03-41F1-9C27-9E15FA3A1AC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7335" y="1104652"/>
            <a:ext cx="9076265" cy="76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ru-RU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Цель курса: получение экспертных знаний по Битрикс24 для дальнейшего администрирования системы и бизнес-инструментов.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C24206D2-05C5-411C-A9FE-4E01EEB884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3" y="1789279"/>
            <a:ext cx="8862451" cy="34117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– один из самых востребованных на сегодня наборов бизнес-инструментов. Он объединяет в себе современную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+маркетинг,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BPM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с широкими возможностями для автоматизации и множество других актуальных инструментов.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знания и навыки, необходимые для понимания принципов администрирования системы. Рассматриваются облачная и коробочная версии продукта.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лабораторных работ по каждому из модулей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9F476E-2D5A-4C98-9700-44A6B88632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B26940-BA30-4C4A-98FD-A42AC05E4C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0287" y="3493422"/>
            <a:ext cx="862151" cy="714575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51291FC-8201-4BB5-9551-C383201CFBAD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Курс</a:t>
            </a:r>
          </a:p>
          <a:p>
            <a:pPr algn="ctr"/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Битрикс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 24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3CFC8D4-EB75-4C57-950F-15F16961D3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02" y="4972240"/>
            <a:ext cx="8092197" cy="1984055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4B48005-F054-4038-A613-2B84303E3B0B}"/>
              </a:ext>
            </a:extLst>
          </p:cNvPr>
          <p:cNvSpPr/>
          <p:nvPr userDrawn="1"/>
        </p:nvSpPr>
        <p:spPr>
          <a:xfrm>
            <a:off x="907034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последняя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DFC7A81-2CDD-499C-90C2-D9961D81A4AE}"/>
              </a:ext>
            </a:extLst>
          </p:cNvPr>
          <p:cNvSpPr/>
          <p:nvPr userDrawn="1"/>
        </p:nvSpPr>
        <p:spPr>
          <a:xfrm>
            <a:off x="3027572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2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+20%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9A90117-0F25-44A0-84CD-E90E07614B8B}"/>
              </a:ext>
            </a:extLst>
          </p:cNvPr>
          <p:cNvSpPr/>
          <p:nvPr userDrawn="1"/>
        </p:nvSpPr>
        <p:spPr>
          <a:xfrm>
            <a:off x="5108558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3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+25%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7FE5FB8-FCB6-467B-9AF7-6D54E06848AC}"/>
              </a:ext>
            </a:extLst>
          </p:cNvPr>
          <p:cNvSpPr/>
          <p:nvPr userDrawn="1"/>
        </p:nvSpPr>
        <p:spPr>
          <a:xfrm>
            <a:off x="7189544" y="5258283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4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+30%</a:t>
            </a:r>
          </a:p>
        </p:txBody>
      </p:sp>
    </p:spTree>
    <p:extLst>
      <p:ext uri="{BB962C8B-B14F-4D97-AF65-F5344CB8AC3E}">
        <p14:creationId xmlns:p14="http://schemas.microsoft.com/office/powerpoint/2010/main" val="17174641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AF9A73-8A28-47CE-8FED-8753850FC0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561" y="2633681"/>
            <a:ext cx="3028541" cy="316620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F913A0D-4F96-4920-AC5D-5D6D7F610F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8720" y="2699659"/>
            <a:ext cx="2932166" cy="307110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56B5C45-BE33-4766-80BA-BF46CCC99A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334" y="2767895"/>
            <a:ext cx="3020868" cy="3166202"/>
          </a:xfrm>
          <a:prstGeom prst="rect">
            <a:avLst/>
          </a:prstGeom>
        </p:spPr>
      </p:pic>
      <p:sp>
        <p:nvSpPr>
          <p:cNvPr id="27" name="Объект 3">
            <a:extLst>
              <a:ext uri="{FF2B5EF4-FFF2-40B4-BE49-F238E27FC236}">
                <a16:creationId xmlns:a16="http://schemas.microsoft.com/office/drawing/2014/main" id="{0DC38EB0-C37A-49D3-8ED4-96497DD59A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4" y="1878322"/>
            <a:ext cx="8862451" cy="542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7BEE5FFE-4645-4636-9094-90CA4BB8920D}"/>
              </a:ext>
            </a:extLst>
          </p:cNvPr>
          <p:cNvSpPr txBox="1">
            <a:spLocks/>
          </p:cNvSpPr>
          <p:nvPr userDrawn="1"/>
        </p:nvSpPr>
        <p:spPr>
          <a:xfrm>
            <a:off x="1612898" y="3525974"/>
            <a:ext cx="2085304" cy="1650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– один из самых востребованных на сегодня наборов бизнес-инструментов. Он объединяет в себе современную </a:t>
            </a:r>
            <a:r>
              <a:rPr lang="en-US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</a:t>
            </a:r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AA3DC84B-1467-43D8-9FEE-7D5ABBCD8F46}"/>
              </a:ext>
            </a:extLst>
          </p:cNvPr>
          <p:cNvSpPr txBox="1">
            <a:spLocks/>
          </p:cNvSpPr>
          <p:nvPr userDrawn="1"/>
        </p:nvSpPr>
        <p:spPr>
          <a:xfrm>
            <a:off x="8463671" y="3525974"/>
            <a:ext cx="2204329" cy="185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знания и навыки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необходимые для понимания принципов администрирования системы. Рассматриваются облачная и коробочная версии продукта</a:t>
            </a:r>
          </a:p>
        </p:txBody>
      </p:sp>
      <p:sp>
        <p:nvSpPr>
          <p:cNvPr id="30" name="Объект 3">
            <a:extLst>
              <a:ext uri="{FF2B5EF4-FFF2-40B4-BE49-F238E27FC236}">
                <a16:creationId xmlns:a16="http://schemas.microsoft.com/office/drawing/2014/main" id="{0449CD7E-4FCD-44CC-9A5C-06EF02683DAD}"/>
              </a:ext>
            </a:extLst>
          </p:cNvPr>
          <p:cNvSpPr txBox="1">
            <a:spLocks/>
          </p:cNvSpPr>
          <p:nvPr userDrawn="1"/>
        </p:nvSpPr>
        <p:spPr>
          <a:xfrm>
            <a:off x="5128686" y="3453835"/>
            <a:ext cx="1820754" cy="1676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лабораторных работ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по каждому из модулей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253CB30A-850B-46E0-9B72-409F2FE5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</p:spTree>
    <p:extLst>
      <p:ext uri="{BB962C8B-B14F-4D97-AF65-F5344CB8AC3E}">
        <p14:creationId xmlns:p14="http://schemas.microsoft.com/office/powerpoint/2010/main" val="34201853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B51A3E-7554-4654-9C31-6F1878FCB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5281" y="1888855"/>
            <a:ext cx="4282579" cy="374011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890CC67-3F2E-42B3-B503-5162DB81C2D2}"/>
              </a:ext>
            </a:extLst>
          </p:cNvPr>
          <p:cNvSpPr/>
          <p:nvPr userDrawn="1"/>
        </p:nvSpPr>
        <p:spPr>
          <a:xfrm>
            <a:off x="6826575" y="2247296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E99BC96-C759-43DB-A0F4-ED66CB929F1F}"/>
              </a:ext>
            </a:extLst>
          </p:cNvPr>
          <p:cNvSpPr/>
          <p:nvPr userDrawn="1"/>
        </p:nvSpPr>
        <p:spPr>
          <a:xfrm>
            <a:off x="6809157" y="1734966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AE3B82-7498-4410-B767-3A2718DB35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4779" y="2073060"/>
            <a:ext cx="115117" cy="115117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50F127-BC63-46A2-AFF2-4F940ED91674}"/>
              </a:ext>
            </a:extLst>
          </p:cNvPr>
          <p:cNvSpPr/>
          <p:nvPr userDrawn="1"/>
        </p:nvSpPr>
        <p:spPr>
          <a:xfrm>
            <a:off x="8122064" y="5399004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6B6B89B-E941-45E4-9185-AE3ADCFBAC31}"/>
              </a:ext>
            </a:extLst>
          </p:cNvPr>
          <p:cNvSpPr/>
          <p:nvPr userDrawn="1"/>
        </p:nvSpPr>
        <p:spPr>
          <a:xfrm>
            <a:off x="8104646" y="4886674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645B51F-9443-498B-8287-2533FE9E87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0268" y="5224768"/>
            <a:ext cx="115117" cy="115117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EDA233E-10AC-454D-8B98-18CBAACAAF3E}"/>
              </a:ext>
            </a:extLst>
          </p:cNvPr>
          <p:cNvSpPr/>
          <p:nvPr userDrawn="1"/>
        </p:nvSpPr>
        <p:spPr>
          <a:xfrm>
            <a:off x="1239798" y="4419290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AC49D93-1AE7-45A2-B47D-DE1E58B6C294}"/>
              </a:ext>
            </a:extLst>
          </p:cNvPr>
          <p:cNvSpPr/>
          <p:nvPr userDrawn="1"/>
        </p:nvSpPr>
        <p:spPr>
          <a:xfrm>
            <a:off x="1222380" y="3906960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8195D5-486E-4994-8B97-5AA93F1F17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1629" y="4245054"/>
            <a:ext cx="115117" cy="115117"/>
          </a:xfrm>
          <a:prstGeom prst="rect">
            <a:avLst/>
          </a:prstGeom>
        </p:spPr>
      </p:pic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E831F410-867A-4761-8B69-FBB40DE7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37660745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A8F97B-75F3-488B-8F4F-360AE4720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314" y="4534401"/>
            <a:ext cx="3771572" cy="1739280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8546810-89DE-4F56-AAAE-FCCDDEC4E85C}"/>
              </a:ext>
            </a:extLst>
          </p:cNvPr>
          <p:cNvSpPr/>
          <p:nvPr userDrawn="1"/>
        </p:nvSpPr>
        <p:spPr>
          <a:xfrm>
            <a:off x="735007" y="449956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9D16B03-F3B7-484B-A8CE-E319F9D503DD}"/>
              </a:ext>
            </a:extLst>
          </p:cNvPr>
          <p:cNvSpPr/>
          <p:nvPr userDrawn="1"/>
        </p:nvSpPr>
        <p:spPr>
          <a:xfrm>
            <a:off x="549359" y="1410189"/>
            <a:ext cx="3962036" cy="1817260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62C1A-A449-4DF9-91EE-08B9286A8E18}"/>
              </a:ext>
            </a:extLst>
          </p:cNvPr>
          <p:cNvSpPr txBox="1"/>
          <p:nvPr userDrawn="1"/>
        </p:nvSpPr>
        <p:spPr>
          <a:xfrm>
            <a:off x="779416" y="1591625"/>
            <a:ext cx="3464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Junior: </a:t>
            </a:r>
            <a:r>
              <a:rPr lang="ru-RU" dirty="0"/>
              <a:t>70-110 тыс. руб.</a:t>
            </a:r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Middle: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2</a:t>
            </a:r>
            <a:r>
              <a:rPr lang="en-US" dirty="0"/>
              <a:t>0 – </a:t>
            </a:r>
            <a:r>
              <a:rPr lang="ru-RU" dirty="0"/>
              <a:t>16</a:t>
            </a:r>
            <a:r>
              <a:rPr lang="en-US" dirty="0"/>
              <a:t>0 </a:t>
            </a:r>
            <a:r>
              <a:rPr lang="ru-RU" dirty="0"/>
              <a:t>тыс. руб.</a:t>
            </a:r>
          </a:p>
          <a:p>
            <a:pPr>
              <a:buSzPct val="130000"/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Senior: </a:t>
            </a:r>
            <a:r>
              <a:rPr lang="ru-RU" dirty="0"/>
              <a:t>170</a:t>
            </a:r>
            <a:r>
              <a:rPr lang="en-US" dirty="0"/>
              <a:t> – </a:t>
            </a:r>
            <a:r>
              <a:rPr lang="ru-RU" dirty="0"/>
              <a:t>230</a:t>
            </a:r>
            <a:r>
              <a:rPr lang="en-US" dirty="0"/>
              <a:t> </a:t>
            </a:r>
            <a:r>
              <a:rPr lang="ru-RU" dirty="0"/>
              <a:t>тыс. руб.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921A2080-38A3-4E3A-8F57-69DE3B00EF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9070" y="4143975"/>
            <a:ext cx="460164" cy="2621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7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6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5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  <a:p>
            <a:pPr marL="0" indent="0">
              <a:buSzPct val="130000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273C866-682B-40A1-8747-79D28D82BB8E}"/>
              </a:ext>
            </a:extLst>
          </p:cNvPr>
          <p:cNvSpPr txBox="1">
            <a:spLocks/>
          </p:cNvSpPr>
          <p:nvPr userDrawn="1"/>
        </p:nvSpPr>
        <p:spPr>
          <a:xfrm>
            <a:off x="767977" y="453897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29FEFFA-169D-4259-9B76-D2282C7C40FA}"/>
              </a:ext>
            </a:extLst>
          </p:cNvPr>
          <p:cNvSpPr/>
          <p:nvPr userDrawn="1"/>
        </p:nvSpPr>
        <p:spPr>
          <a:xfrm>
            <a:off x="1225735" y="497200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1D8A92A-303E-45DD-8EC9-1B2074205042}"/>
              </a:ext>
            </a:extLst>
          </p:cNvPr>
          <p:cNvSpPr txBox="1">
            <a:spLocks/>
          </p:cNvSpPr>
          <p:nvPr userDrawn="1"/>
        </p:nvSpPr>
        <p:spPr>
          <a:xfrm>
            <a:off x="1240417" y="501141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4E787C9-EB73-46E1-8145-BEEE727BBEED}"/>
              </a:ext>
            </a:extLst>
          </p:cNvPr>
          <p:cNvSpPr/>
          <p:nvPr userDrawn="1"/>
        </p:nvSpPr>
        <p:spPr>
          <a:xfrm>
            <a:off x="1734751" y="412770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BD21B2C0-0A2F-4B04-9D14-E1E99C1202AE}"/>
              </a:ext>
            </a:extLst>
          </p:cNvPr>
          <p:cNvSpPr txBox="1">
            <a:spLocks/>
          </p:cNvSpPr>
          <p:nvPr userDrawn="1"/>
        </p:nvSpPr>
        <p:spPr>
          <a:xfrm>
            <a:off x="1731145" y="416711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F50CAB6-48F4-4C9F-990A-412B3976205A}"/>
              </a:ext>
            </a:extLst>
          </p:cNvPr>
          <p:cNvSpPr/>
          <p:nvPr userDrawn="1"/>
        </p:nvSpPr>
        <p:spPr>
          <a:xfrm>
            <a:off x="2216335" y="4673301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E863BDF9-5A6B-4F23-8305-0E4E2C6B7CA9}"/>
              </a:ext>
            </a:extLst>
          </p:cNvPr>
          <p:cNvSpPr txBox="1">
            <a:spLocks/>
          </p:cNvSpPr>
          <p:nvPr userDrawn="1"/>
        </p:nvSpPr>
        <p:spPr>
          <a:xfrm>
            <a:off x="2231017" y="4712710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06A3EB27-0139-4435-80C2-E64651850FD0}"/>
              </a:ext>
            </a:extLst>
          </p:cNvPr>
          <p:cNvSpPr/>
          <p:nvPr userDrawn="1"/>
        </p:nvSpPr>
        <p:spPr>
          <a:xfrm>
            <a:off x="2716207" y="435935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EF17724D-859C-43EF-AA9D-76D0D0DC1AB9}"/>
              </a:ext>
            </a:extLst>
          </p:cNvPr>
          <p:cNvSpPr txBox="1">
            <a:spLocks/>
          </p:cNvSpPr>
          <p:nvPr userDrawn="1"/>
        </p:nvSpPr>
        <p:spPr>
          <a:xfrm>
            <a:off x="2730889" y="439876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07A40CD3-F5CF-416F-A4EC-5C260214F316}"/>
              </a:ext>
            </a:extLst>
          </p:cNvPr>
          <p:cNvSpPr/>
          <p:nvPr userDrawn="1"/>
        </p:nvSpPr>
        <p:spPr>
          <a:xfrm>
            <a:off x="3225223" y="492323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D0740C27-35E1-4967-B2E5-9F29D161656C}"/>
              </a:ext>
            </a:extLst>
          </p:cNvPr>
          <p:cNvSpPr txBox="1">
            <a:spLocks/>
          </p:cNvSpPr>
          <p:nvPr userDrawn="1"/>
        </p:nvSpPr>
        <p:spPr>
          <a:xfrm>
            <a:off x="3239905" y="496264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9043DA81-2588-4C75-A876-9B741341B7AD}"/>
              </a:ext>
            </a:extLst>
          </p:cNvPr>
          <p:cNvSpPr/>
          <p:nvPr userDrawn="1"/>
        </p:nvSpPr>
        <p:spPr>
          <a:xfrm>
            <a:off x="3725095" y="4563573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бъект 3">
            <a:extLst>
              <a:ext uri="{FF2B5EF4-FFF2-40B4-BE49-F238E27FC236}">
                <a16:creationId xmlns:a16="http://schemas.microsoft.com/office/drawing/2014/main" id="{432067B8-883B-42C7-B720-90B2785476EC}"/>
              </a:ext>
            </a:extLst>
          </p:cNvPr>
          <p:cNvSpPr txBox="1">
            <a:spLocks/>
          </p:cNvSpPr>
          <p:nvPr userDrawn="1"/>
        </p:nvSpPr>
        <p:spPr>
          <a:xfrm>
            <a:off x="3739777" y="4602982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43BF1ACE-AD75-4D6C-8903-3236A8DBB2FC}"/>
              </a:ext>
            </a:extLst>
          </p:cNvPr>
          <p:cNvSpPr/>
          <p:nvPr userDrawn="1"/>
        </p:nvSpPr>
        <p:spPr>
          <a:xfrm>
            <a:off x="4243255" y="434106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бъект 3">
            <a:extLst>
              <a:ext uri="{FF2B5EF4-FFF2-40B4-BE49-F238E27FC236}">
                <a16:creationId xmlns:a16="http://schemas.microsoft.com/office/drawing/2014/main" id="{8E707284-67FB-4925-8566-BE1F02F89EA9}"/>
              </a:ext>
            </a:extLst>
          </p:cNvPr>
          <p:cNvSpPr txBox="1">
            <a:spLocks/>
          </p:cNvSpPr>
          <p:nvPr userDrawn="1"/>
        </p:nvSpPr>
        <p:spPr>
          <a:xfrm>
            <a:off x="4276225" y="438047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Объект 3">
            <a:extLst>
              <a:ext uri="{FF2B5EF4-FFF2-40B4-BE49-F238E27FC236}">
                <a16:creationId xmlns:a16="http://schemas.microsoft.com/office/drawing/2014/main" id="{AAF073B7-2F63-4EAB-B7BA-791904B6F5D7}"/>
              </a:ext>
            </a:extLst>
          </p:cNvPr>
          <p:cNvSpPr txBox="1">
            <a:spLocks/>
          </p:cNvSpPr>
          <p:nvPr userDrawn="1"/>
        </p:nvSpPr>
        <p:spPr>
          <a:xfrm>
            <a:off x="741383" y="633035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Объект 3">
            <a:extLst>
              <a:ext uri="{FF2B5EF4-FFF2-40B4-BE49-F238E27FC236}">
                <a16:creationId xmlns:a16="http://schemas.microsoft.com/office/drawing/2014/main" id="{C9963106-985C-4407-B652-DE107B4B6097}"/>
              </a:ext>
            </a:extLst>
          </p:cNvPr>
          <p:cNvSpPr txBox="1">
            <a:spLocks/>
          </p:cNvSpPr>
          <p:nvPr userDrawn="1"/>
        </p:nvSpPr>
        <p:spPr>
          <a:xfrm>
            <a:off x="1213823" y="633645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8" name="Объект 3">
            <a:extLst>
              <a:ext uri="{FF2B5EF4-FFF2-40B4-BE49-F238E27FC236}">
                <a16:creationId xmlns:a16="http://schemas.microsoft.com/office/drawing/2014/main" id="{F1D975E3-01F5-4D57-A942-C6C812F5C6BF}"/>
              </a:ext>
            </a:extLst>
          </p:cNvPr>
          <p:cNvSpPr txBox="1">
            <a:spLocks/>
          </p:cNvSpPr>
          <p:nvPr userDrawn="1"/>
        </p:nvSpPr>
        <p:spPr>
          <a:xfrm>
            <a:off x="1731983" y="6342547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Объект 3">
            <a:extLst>
              <a:ext uri="{FF2B5EF4-FFF2-40B4-BE49-F238E27FC236}">
                <a16:creationId xmlns:a16="http://schemas.microsoft.com/office/drawing/2014/main" id="{8F1F9EB9-EE33-43C6-B6EA-C42163FCDD2C}"/>
              </a:ext>
            </a:extLst>
          </p:cNvPr>
          <p:cNvSpPr txBox="1">
            <a:spLocks/>
          </p:cNvSpPr>
          <p:nvPr userDrawn="1"/>
        </p:nvSpPr>
        <p:spPr>
          <a:xfrm>
            <a:off x="2213567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Объект 3">
            <a:extLst>
              <a:ext uri="{FF2B5EF4-FFF2-40B4-BE49-F238E27FC236}">
                <a16:creationId xmlns:a16="http://schemas.microsoft.com/office/drawing/2014/main" id="{25EF176D-F2AE-48BB-B3F1-6E2555143088}"/>
              </a:ext>
            </a:extLst>
          </p:cNvPr>
          <p:cNvSpPr txBox="1">
            <a:spLocks/>
          </p:cNvSpPr>
          <p:nvPr userDrawn="1"/>
        </p:nvSpPr>
        <p:spPr>
          <a:xfrm>
            <a:off x="2731727" y="6363883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Объект 3">
            <a:extLst>
              <a:ext uri="{FF2B5EF4-FFF2-40B4-BE49-F238E27FC236}">
                <a16:creationId xmlns:a16="http://schemas.microsoft.com/office/drawing/2014/main" id="{977E0644-6898-4C5C-B21B-44B703BBEE66}"/>
              </a:ext>
            </a:extLst>
          </p:cNvPr>
          <p:cNvSpPr txBox="1">
            <a:spLocks/>
          </p:cNvSpPr>
          <p:nvPr userDrawn="1"/>
        </p:nvSpPr>
        <p:spPr>
          <a:xfrm>
            <a:off x="3240743" y="635169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Объект 3">
            <a:extLst>
              <a:ext uri="{FF2B5EF4-FFF2-40B4-BE49-F238E27FC236}">
                <a16:creationId xmlns:a16="http://schemas.microsoft.com/office/drawing/2014/main" id="{0A3B31F1-6BF9-4789-A098-61835013E155}"/>
              </a:ext>
            </a:extLst>
          </p:cNvPr>
          <p:cNvSpPr txBox="1">
            <a:spLocks/>
          </p:cNvSpPr>
          <p:nvPr userDrawn="1"/>
        </p:nvSpPr>
        <p:spPr>
          <a:xfrm>
            <a:off x="3749759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3" name="Объект 3">
            <a:extLst>
              <a:ext uri="{FF2B5EF4-FFF2-40B4-BE49-F238E27FC236}">
                <a16:creationId xmlns:a16="http://schemas.microsoft.com/office/drawing/2014/main" id="{5B6BC946-4D8E-4A41-8288-E0EA99FE8917}"/>
              </a:ext>
            </a:extLst>
          </p:cNvPr>
          <p:cNvSpPr txBox="1">
            <a:spLocks/>
          </p:cNvSpPr>
          <p:nvPr userDrawn="1"/>
        </p:nvSpPr>
        <p:spPr>
          <a:xfrm>
            <a:off x="4249631" y="634559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Объект 3">
            <a:extLst>
              <a:ext uri="{FF2B5EF4-FFF2-40B4-BE49-F238E27FC236}">
                <a16:creationId xmlns:a16="http://schemas.microsoft.com/office/drawing/2014/main" id="{E16C69DD-BEE4-4DCC-B6EF-97833319A665}"/>
              </a:ext>
            </a:extLst>
          </p:cNvPr>
          <p:cNvSpPr txBox="1">
            <a:spLocks/>
          </p:cNvSpPr>
          <p:nvPr userDrawn="1"/>
        </p:nvSpPr>
        <p:spPr>
          <a:xfrm>
            <a:off x="471238" y="3498506"/>
            <a:ext cx="4109703" cy="54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Рейтинг актуальности: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91ACCCAA-8E67-4779-9A64-6D86B948CCF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0797" y="4290412"/>
            <a:ext cx="6816324" cy="2007804"/>
          </a:xfrm>
          <a:prstGeom prst="rect">
            <a:avLst/>
          </a:prstGeom>
        </p:spPr>
      </p:pic>
      <p:sp>
        <p:nvSpPr>
          <p:cNvPr id="46" name="Объект 2">
            <a:extLst>
              <a:ext uri="{FF2B5EF4-FFF2-40B4-BE49-F238E27FC236}">
                <a16:creationId xmlns:a16="http://schemas.microsoft.com/office/drawing/2014/main" id="{2496208F-2CAD-46E2-BBDB-1D0C1AB11B20}"/>
              </a:ext>
            </a:extLst>
          </p:cNvPr>
          <p:cNvSpPr txBox="1">
            <a:spLocks/>
          </p:cNvSpPr>
          <p:nvPr userDrawn="1"/>
        </p:nvSpPr>
        <p:spPr>
          <a:xfrm>
            <a:off x="6751974" y="4491033"/>
            <a:ext cx="5375675" cy="1830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Курс готовит экспертов по </a:t>
            </a:r>
            <a:r>
              <a:rPr lang="ru-RU" sz="1400" b="1" dirty="0"/>
              <a:t>Битрикс24</a:t>
            </a:r>
            <a:r>
              <a:rPr lang="ru-RU" sz="14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400" dirty="0"/>
              <a:t>Для компаний, внедривших или готовящихся внедрять </a:t>
            </a:r>
            <a:r>
              <a:rPr lang="ru-RU" sz="1400" b="1" dirty="0"/>
              <a:t>Битрикс24</a:t>
            </a:r>
            <a:r>
              <a:rPr lang="ru-RU" sz="1400" dirty="0"/>
              <a:t>, курс является альтернативой привлечения сторонних интеграторов </a:t>
            </a:r>
            <a:r>
              <a:rPr lang="ru-RU" sz="1400" b="1" dirty="0"/>
              <a:t>Битрикс24</a:t>
            </a:r>
            <a:r>
              <a:rPr lang="ru-RU" sz="1400" dirty="0"/>
              <a:t>.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1009739-7FB3-40CB-A651-DC0E2CFE11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7069" y="4766973"/>
            <a:ext cx="1057693" cy="1057693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64978675-C65D-40F1-9929-063F3FC7B90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503919" y="1142228"/>
            <a:ext cx="4298512" cy="2740991"/>
          </a:xfrm>
          <a:prstGeom prst="rect">
            <a:avLst/>
          </a:prstGeom>
        </p:spPr>
      </p:pic>
      <p:sp>
        <p:nvSpPr>
          <p:cNvPr id="49" name="Заголовок 3">
            <a:extLst>
              <a:ext uri="{FF2B5EF4-FFF2-40B4-BE49-F238E27FC236}">
                <a16:creationId xmlns:a16="http://schemas.microsoft.com/office/drawing/2014/main" id="{449BC1D3-73CD-42A4-B626-2287B4BA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71486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28708160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Заголовок 1">
            <a:extLst>
              <a:ext uri="{FF2B5EF4-FFF2-40B4-BE49-F238E27FC236}">
                <a16:creationId xmlns:a16="http://schemas.microsoft.com/office/drawing/2014/main" id="{62DD60D3-7226-4192-8C56-E020CECE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5AA41738-3819-4A14-AD4D-5118FF92B597}"/>
              </a:ext>
            </a:extLst>
          </p:cNvPr>
          <p:cNvSpPr txBox="1">
            <a:spLocks/>
          </p:cNvSpPr>
          <p:nvPr userDrawn="1"/>
        </p:nvSpPr>
        <p:spPr>
          <a:xfrm>
            <a:off x="2331961" y="1455744"/>
            <a:ext cx="7857067" cy="200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Курс готовит экспертов по </a:t>
            </a:r>
            <a:r>
              <a:rPr lang="ru-RU" sz="1600" b="1" dirty="0"/>
              <a:t>Битрикс24</a:t>
            </a:r>
            <a:r>
              <a:rPr lang="ru-RU" sz="16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600" dirty="0"/>
              <a:t>Для компаний, внедривших или готовящихся внедрять </a:t>
            </a:r>
            <a:r>
              <a:rPr lang="ru-RU" sz="1600" b="1" dirty="0"/>
              <a:t>Битрикс24</a:t>
            </a:r>
            <a:r>
              <a:rPr lang="ru-RU" sz="1600" dirty="0"/>
              <a:t>, курс является альтернативой привлечения сторонних интеграторов </a:t>
            </a:r>
            <a:r>
              <a:rPr lang="ru-RU" sz="1600" b="1" dirty="0"/>
              <a:t>Битрикс24</a:t>
            </a:r>
            <a:r>
              <a:rPr lang="ru-RU" sz="1600" dirty="0"/>
              <a:t>.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9B4E02A-7253-44CC-A7FF-4FEF6E44D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28" y="1461426"/>
            <a:ext cx="1578939" cy="157313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AD207F7-A324-4FC3-AE7E-673D3E2AE1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400" y="1737992"/>
            <a:ext cx="685393" cy="920032"/>
          </a:xfrm>
          <a:prstGeom prst="rect">
            <a:avLst/>
          </a:prstGeom>
        </p:spPr>
      </p:pic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BC628EE1-64A6-4E13-B19D-CA574560B09F}"/>
              </a:ext>
            </a:extLst>
          </p:cNvPr>
          <p:cNvSpPr/>
          <p:nvPr userDrawn="1"/>
        </p:nvSpPr>
        <p:spPr>
          <a:xfrm>
            <a:off x="847316" y="3890824"/>
            <a:ext cx="9672638" cy="2109371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Объект 2">
            <a:extLst>
              <a:ext uri="{FF2B5EF4-FFF2-40B4-BE49-F238E27FC236}">
                <a16:creationId xmlns:a16="http://schemas.microsoft.com/office/drawing/2014/main" id="{05346541-911C-40C1-BA8E-154EDE8E0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406" y="4148433"/>
            <a:ext cx="9245918" cy="2109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398981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,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A5A5D0F-2091-41CB-B49D-7B8F7DD5A7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7334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757A936C-DED9-4A02-AF8D-1EBD78E4F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0952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67586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,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70656E-1816-4D2C-93B5-51AC03000A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49087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1DD34810-7933-44D7-A624-DFDC39D9C2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3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13824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 c заголовком" type="title">
  <p:cSld name="Титульный слайд c заголовком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1198721" y="3172127"/>
            <a:ext cx="93068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3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1198721" y="4878060"/>
            <a:ext cx="93068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spcBef>
                <a:spcPts val="1067"/>
              </a:spcBef>
              <a:spcAft>
                <a:spcPts val="0"/>
              </a:spcAft>
              <a:buSzPts val="1200"/>
              <a:buNone/>
              <a:defRPr sz="2000">
                <a:solidFill>
                  <a:srgbClr val="A1CCE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1067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1067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1067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1067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1067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1067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1067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1067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993" y="1384848"/>
            <a:ext cx="7280827" cy="16463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/>
        </p:nvSpPr>
        <p:spPr>
          <a:xfrm>
            <a:off x="1198721" y="6004776"/>
            <a:ext cx="51152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67" b="1">
                <a:solidFill>
                  <a:srgbClr val="72B4E4"/>
                </a:solidFill>
                <a:latin typeface="Open Sans"/>
                <a:ea typeface="Open Sans"/>
                <a:cs typeface="Open Sans"/>
                <a:sym typeface="Open Sans"/>
              </a:rPr>
              <a:t>specialist.ru</a:t>
            </a:r>
            <a:endParaRPr sz="1867" b="1">
              <a:solidFill>
                <a:srgbClr val="72B4E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1238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7B81FD-B602-4D6E-B860-96F61B36C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3122030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BC7D4C8F-DA2C-407F-9CB5-12D29E220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484868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89D8A5-6110-473F-B3BE-96BC8D8CD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06" y="900268"/>
            <a:ext cx="3930599" cy="109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EB476-C43A-43BB-9346-713FA0EE8CA5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7127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преподавателе">
  <p:cSld name="О преподавателе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sz="3200" b="1" cap="none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>
            <a:spLocks noGrp="1"/>
          </p:cNvSpPr>
          <p:nvPr>
            <p:ph type="pic" idx="2"/>
          </p:nvPr>
        </p:nvSpPr>
        <p:spPr>
          <a:xfrm>
            <a:off x="677335" y="1426195"/>
            <a:ext cx="2615200" cy="3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867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sz="1467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3235601" y="2869323"/>
            <a:ext cx="6197200" cy="3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3"/>
          </p:nvPr>
        </p:nvSpPr>
        <p:spPr>
          <a:xfrm>
            <a:off x="3235601" y="1216853"/>
            <a:ext cx="6197200" cy="1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97923" algn="l" rtl="0">
              <a:spcBef>
                <a:spcPts val="0"/>
              </a:spcBef>
              <a:spcAft>
                <a:spcPts val="0"/>
              </a:spcAft>
              <a:buSzPts val="1100"/>
              <a:buChar char="►"/>
              <a:defRPr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>
            <a:spLocks noGrp="1"/>
          </p:cNvSpPr>
          <p:nvPr>
            <p:ph type="pic" idx="4"/>
          </p:nvPr>
        </p:nvSpPr>
        <p:spPr>
          <a:xfrm>
            <a:off x="9744075" y="1217613"/>
            <a:ext cx="1952800" cy="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sz="1467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>
            <a:spLocks noGrp="1"/>
          </p:cNvSpPr>
          <p:nvPr>
            <p:ph type="pic" idx="5"/>
          </p:nvPr>
        </p:nvSpPr>
        <p:spPr>
          <a:xfrm>
            <a:off x="9744075" y="2445911"/>
            <a:ext cx="1952800" cy="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sz="1467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6"/>
          </p:nvPr>
        </p:nvSpPr>
        <p:spPr>
          <a:xfrm>
            <a:off x="9744075" y="3674209"/>
            <a:ext cx="1952800" cy="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sz="1467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>
            <a:spLocks noGrp="1"/>
          </p:cNvSpPr>
          <p:nvPr>
            <p:ph type="pic" idx="7"/>
          </p:nvPr>
        </p:nvSpPr>
        <p:spPr>
          <a:xfrm>
            <a:off x="9744075" y="4891821"/>
            <a:ext cx="1952800" cy="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sz="1467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53077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77333" y="469564"/>
            <a:ext cx="90620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Open Sans"/>
              <a:buNone/>
              <a:defRPr sz="36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677333" y="1722475"/>
            <a:ext cx="8596800" cy="4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06390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Char char="►"/>
              <a:defRPr sz="2000" b="0"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3217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подзаголовок">
  <p:cSld name="Заголовок + подзаголовок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Open Sans"/>
              <a:buNone/>
              <a:defRPr sz="3600" b="1" cap="none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77335" y="1103764"/>
            <a:ext cx="85968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spcBef>
                <a:spcPts val="1067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marL="1219170" lvl="1" indent="-304792" algn="l" rtl="0">
              <a:spcBef>
                <a:spcPts val="1067"/>
              </a:spcBef>
              <a:spcAft>
                <a:spcPts val="0"/>
              </a:spcAft>
              <a:buSzPts val="1100"/>
              <a:buNone/>
              <a:defRPr sz="1867">
                <a:solidFill>
                  <a:srgbClr val="888888"/>
                </a:solidFill>
              </a:defRPr>
            </a:lvl2pPr>
            <a:lvl3pPr marL="1828754" lvl="2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>
                <a:solidFill>
                  <a:srgbClr val="888888"/>
                </a:solidFill>
              </a:defRPr>
            </a:lvl3pPr>
            <a:lvl4pPr marL="2438339" lvl="3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4pPr>
            <a:lvl5pPr marL="3047924" lvl="4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5pPr>
            <a:lvl6pPr marL="3657509" lvl="5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6pPr>
            <a:lvl7pPr marL="4267093" lvl="6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7pPr>
            <a:lvl8pPr marL="4876678" lvl="7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8pPr>
            <a:lvl9pPr marL="5486263" lvl="8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677333" y="1964164"/>
            <a:ext cx="8596800" cy="4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8348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опросы">
  <p:cSld name="Вопросы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677333" y="469564"/>
            <a:ext cx="9062000" cy="8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3559"/>
              </a:buClr>
              <a:buSzPts val="2700"/>
              <a:buFont typeface="Open Sans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5430" y="2149396"/>
            <a:ext cx="5170575" cy="3552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27592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 без заголовка">
  <p:cSld name="Титульный слайд без заголовка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117" y="2244658"/>
            <a:ext cx="7280827" cy="16463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 txBox="1"/>
          <p:nvPr/>
        </p:nvSpPr>
        <p:spPr>
          <a:xfrm>
            <a:off x="1198721" y="6004776"/>
            <a:ext cx="51152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67" b="1">
                <a:solidFill>
                  <a:srgbClr val="72B4E4"/>
                </a:solidFill>
                <a:latin typeface="Open Sans"/>
                <a:ea typeface="Open Sans"/>
                <a:cs typeface="Open Sans"/>
                <a:sym typeface="Open Sans"/>
              </a:rPr>
              <a:t>specialist.ru</a:t>
            </a:r>
            <a:endParaRPr sz="1867" b="1">
              <a:solidFill>
                <a:srgbClr val="72B4E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452547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>
  <p:cSld name="Заголовок раздела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/>
        </p:nvSpPr>
        <p:spPr>
          <a:xfrm>
            <a:off x="1198721" y="6004776"/>
            <a:ext cx="51152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67" b="1">
                <a:solidFill>
                  <a:srgbClr val="72B4E4"/>
                </a:solidFill>
                <a:latin typeface="Open Sans"/>
                <a:ea typeface="Open Sans"/>
                <a:cs typeface="Open Sans"/>
                <a:sym typeface="Open Sans"/>
              </a:rPr>
              <a:t>specialist.ru</a:t>
            </a:r>
            <a:endParaRPr sz="1867" b="1">
              <a:solidFill>
                <a:srgbClr val="72B4E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" name="Google Shape;8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175" y="377566"/>
            <a:ext cx="3412608" cy="77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1198721" y="1956391"/>
            <a:ext cx="8636800" cy="2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3559"/>
              </a:buClr>
              <a:buSzPts val="2700"/>
              <a:buFont typeface="Open Sans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64175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Два объекта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677333" y="373867"/>
            <a:ext cx="9062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Open Sans"/>
              <a:buNone/>
              <a:defRPr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41840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2"/>
          </p:nvPr>
        </p:nvSpPr>
        <p:spPr>
          <a:xfrm>
            <a:off x="5089969" y="2160589"/>
            <a:ext cx="41840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80163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Сравнение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677333" y="373867"/>
            <a:ext cx="9062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Open Sans"/>
              <a:buNone/>
              <a:defRPr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00" cy="5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lvl="0" indent="-304792" algn="l" rtl="0">
              <a:spcBef>
                <a:spcPts val="1067"/>
              </a:spcBef>
              <a:spcAft>
                <a:spcPts val="0"/>
              </a:spcAft>
              <a:buSzPts val="1400"/>
              <a:buNone/>
              <a:defRPr sz="2400" b="0"/>
            </a:lvl1pPr>
            <a:lvl2pPr marL="1219170" lvl="1" indent="-304792" algn="l" rtl="0">
              <a:spcBef>
                <a:spcPts val="1067"/>
              </a:spcBef>
              <a:spcAft>
                <a:spcPts val="0"/>
              </a:spcAft>
              <a:buSzPts val="1200"/>
              <a:buNone/>
              <a:defRPr sz="2000" b="1"/>
            </a:lvl2pPr>
            <a:lvl3pPr marL="1828754" lvl="2" indent="-304792" algn="l" rtl="0">
              <a:spcBef>
                <a:spcPts val="1067"/>
              </a:spcBef>
              <a:spcAft>
                <a:spcPts val="0"/>
              </a:spcAft>
              <a:buSzPts val="1100"/>
              <a:buNone/>
              <a:defRPr sz="1867" b="1"/>
            </a:lvl3pPr>
            <a:lvl4pPr marL="2438339" lvl="3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4pPr>
            <a:lvl5pPr marL="3047924" lvl="4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5pPr>
            <a:lvl6pPr marL="3657509" lvl="5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6pPr>
            <a:lvl7pPr marL="4267093" lvl="6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7pPr>
            <a:lvl8pPr marL="4876678" lvl="7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8pPr>
            <a:lvl9pPr marL="5486263" lvl="8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00" cy="33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00" cy="5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lvl="0" indent="-304792" algn="l" rtl="0">
              <a:spcBef>
                <a:spcPts val="1067"/>
              </a:spcBef>
              <a:spcAft>
                <a:spcPts val="0"/>
              </a:spcAft>
              <a:buSzPts val="1400"/>
              <a:buNone/>
              <a:defRPr sz="2400" b="0"/>
            </a:lvl1pPr>
            <a:lvl2pPr marL="1219170" lvl="1" indent="-304792" algn="l" rtl="0">
              <a:spcBef>
                <a:spcPts val="1067"/>
              </a:spcBef>
              <a:spcAft>
                <a:spcPts val="0"/>
              </a:spcAft>
              <a:buSzPts val="1200"/>
              <a:buNone/>
              <a:defRPr sz="2000" b="1"/>
            </a:lvl2pPr>
            <a:lvl3pPr marL="1828754" lvl="2" indent="-304792" algn="l" rtl="0">
              <a:spcBef>
                <a:spcPts val="1067"/>
              </a:spcBef>
              <a:spcAft>
                <a:spcPts val="0"/>
              </a:spcAft>
              <a:buSzPts val="1100"/>
              <a:buNone/>
              <a:defRPr sz="1867" b="1"/>
            </a:lvl3pPr>
            <a:lvl4pPr marL="2438339" lvl="3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4pPr>
            <a:lvl5pPr marL="3047924" lvl="4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5pPr>
            <a:lvl6pPr marL="3657509" lvl="5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6pPr>
            <a:lvl7pPr marL="4267093" lvl="6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7pPr>
            <a:lvl8pPr marL="4876678" lvl="7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8pPr>
            <a:lvl9pPr marL="5486263" lvl="8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00" cy="33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63362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Только заголовок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677333" y="441213"/>
            <a:ext cx="85968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3559"/>
              </a:buClr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61818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Рисунок с подписью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800" cy="5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2400" b="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>
            <a:spLocks noGrp="1"/>
          </p:cNvSpPr>
          <p:nvPr>
            <p:ph type="pic" idx="2"/>
          </p:nvPr>
        </p:nvSpPr>
        <p:spPr>
          <a:xfrm>
            <a:off x="677333" y="609600"/>
            <a:ext cx="8596800" cy="3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1"/>
          </p:nvPr>
        </p:nvSpPr>
        <p:spPr>
          <a:xfrm>
            <a:off x="677333" y="5367337"/>
            <a:ext cx="8596800" cy="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spcBef>
                <a:spcPts val="1067"/>
              </a:spcBef>
              <a:spcAft>
                <a:spcPts val="0"/>
              </a:spcAft>
              <a:buSzPts val="700"/>
              <a:buNone/>
              <a:defRPr sz="1200"/>
            </a:lvl1pPr>
            <a:lvl2pPr marL="1219170" lvl="1" indent="-304792" algn="l" rtl="0">
              <a:spcBef>
                <a:spcPts val="1067"/>
              </a:spcBef>
              <a:spcAft>
                <a:spcPts val="0"/>
              </a:spcAft>
              <a:buSzPts val="700"/>
              <a:buNone/>
              <a:defRPr sz="1200"/>
            </a:lvl2pPr>
            <a:lvl3pPr marL="1828754" lvl="2" indent="-304792" algn="l" rtl="0">
              <a:spcBef>
                <a:spcPts val="1067"/>
              </a:spcBef>
              <a:spcAft>
                <a:spcPts val="0"/>
              </a:spcAft>
              <a:buSzPts val="600"/>
              <a:buNone/>
              <a:defRPr sz="1067"/>
            </a:lvl3pPr>
            <a:lvl4pPr marL="2438339" lvl="3" indent="-304792" algn="l" rtl="0">
              <a:spcBef>
                <a:spcPts val="1067"/>
              </a:spcBef>
              <a:spcAft>
                <a:spcPts val="0"/>
              </a:spcAft>
              <a:buSzPts val="500"/>
              <a:buNone/>
              <a:defRPr sz="933"/>
            </a:lvl4pPr>
            <a:lvl5pPr marL="3047924" lvl="4" indent="-304792" algn="l" rtl="0">
              <a:spcBef>
                <a:spcPts val="1067"/>
              </a:spcBef>
              <a:spcAft>
                <a:spcPts val="0"/>
              </a:spcAft>
              <a:buSzPts val="500"/>
              <a:buNone/>
              <a:defRPr sz="933"/>
            </a:lvl5pPr>
            <a:lvl6pPr marL="3657509" lvl="5" indent="-304792" algn="l" rtl="0">
              <a:spcBef>
                <a:spcPts val="1067"/>
              </a:spcBef>
              <a:spcAft>
                <a:spcPts val="0"/>
              </a:spcAft>
              <a:buSzPts val="500"/>
              <a:buNone/>
              <a:defRPr sz="933"/>
            </a:lvl6pPr>
            <a:lvl7pPr marL="4267093" lvl="6" indent="-304792" algn="l" rtl="0">
              <a:spcBef>
                <a:spcPts val="1067"/>
              </a:spcBef>
              <a:spcAft>
                <a:spcPts val="0"/>
              </a:spcAft>
              <a:buSzPts val="500"/>
              <a:buNone/>
              <a:defRPr sz="933"/>
            </a:lvl7pPr>
            <a:lvl8pPr marL="4876678" lvl="7" indent="-304792" algn="l" rtl="0">
              <a:spcBef>
                <a:spcPts val="1067"/>
              </a:spcBef>
              <a:spcAft>
                <a:spcPts val="0"/>
              </a:spcAft>
              <a:buSzPts val="500"/>
              <a:buNone/>
              <a:defRPr sz="933"/>
            </a:lvl8pPr>
            <a:lvl9pPr marL="5486263" lvl="8" indent="-304792" algn="l" rtl="0">
              <a:spcBef>
                <a:spcPts val="1067"/>
              </a:spcBef>
              <a:spcAft>
                <a:spcPts val="0"/>
              </a:spcAft>
              <a:buSzPts val="500"/>
              <a:buNone/>
              <a:defRPr sz="933"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ldNum" idx="12"/>
          </p:nvPr>
        </p:nvSpPr>
        <p:spPr>
          <a:xfrm>
            <a:off x="5706533" y="6385221"/>
            <a:ext cx="790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92509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463ACB8-C362-4D16-B699-DBE302265A5B}"/>
              </a:ext>
            </a:extLst>
          </p:cNvPr>
          <p:cNvSpPr txBox="1">
            <a:spLocks/>
          </p:cNvSpPr>
          <p:nvPr userDrawn="1"/>
        </p:nvSpPr>
        <p:spPr>
          <a:xfrm>
            <a:off x="677332" y="965830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Подзаголовок раздела курса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29DDE8A-E63F-4B77-B18F-E96EB0311573}"/>
              </a:ext>
            </a:extLst>
          </p:cNvPr>
          <p:cNvSpPr txBox="1">
            <a:spLocks/>
          </p:cNvSpPr>
          <p:nvPr userDrawn="1"/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000" dirty="0">
                <a:solidFill>
                  <a:schemeClr val="accent2"/>
                </a:solidFill>
              </a:rPr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9167624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пись">
  <p:cSld name="Заголовок и подпись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800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Open Sans"/>
              <a:buNone/>
              <a:defRPr sz="4400" b="0" cap="none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800" cy="1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lvl="0" indent="-304792" algn="l" rtl="0">
              <a:spcBef>
                <a:spcPts val="1067"/>
              </a:spcBef>
              <a:spcAft>
                <a:spcPts val="0"/>
              </a:spcAft>
              <a:buSzPts val="1100"/>
              <a:buNone/>
              <a:defRPr sz="1867">
                <a:solidFill>
                  <a:srgbClr val="3F3F3F"/>
                </a:solidFill>
              </a:defRPr>
            </a:lvl1pPr>
            <a:lvl2pPr marL="1219170" lvl="1" indent="-304792" algn="l" rtl="0">
              <a:spcBef>
                <a:spcPts val="1067"/>
              </a:spcBef>
              <a:spcAft>
                <a:spcPts val="0"/>
              </a:spcAft>
              <a:buSzPts val="1100"/>
              <a:buNone/>
              <a:defRPr sz="1867">
                <a:solidFill>
                  <a:srgbClr val="888888"/>
                </a:solidFill>
              </a:defRPr>
            </a:lvl2pPr>
            <a:lvl3pPr marL="1828754" lvl="2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>
                <a:solidFill>
                  <a:srgbClr val="888888"/>
                </a:solidFill>
              </a:defRPr>
            </a:lvl3pPr>
            <a:lvl4pPr marL="2438339" lvl="3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4pPr>
            <a:lvl5pPr marL="3047924" lvl="4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5pPr>
            <a:lvl6pPr marL="3657509" lvl="5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6pPr>
            <a:lvl7pPr marL="4267093" lvl="6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7pPr>
            <a:lvl8pPr marL="4876678" lvl="7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8pPr>
            <a:lvl9pPr marL="5486263" lvl="8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55353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Слайд для разделения модуле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76D43C2-AE01-406A-B0C1-9293B7B42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2681457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02FA436-796C-4D8F-8A54-C83B58F03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044295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170098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6000" y="4095784"/>
            <a:ext cx="10560000" cy="810000"/>
          </a:xfrm>
        </p:spPr>
        <p:txBody>
          <a:bodyPr anchor="b">
            <a:normAutofit/>
          </a:bodyPr>
          <a:lstStyle>
            <a:lvl1pPr algn="ctr">
              <a:defRPr sz="25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00367"/>
            <a:ext cx="9144000" cy="45514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81" y="2635556"/>
            <a:ext cx="8265041" cy="1586888"/>
          </a:xfrm>
          <a:prstGeom prst="rect">
            <a:avLst/>
          </a:prstGeom>
        </p:spPr>
      </p:pic>
      <p:sp>
        <p:nvSpPr>
          <p:cNvPr id="10" name="Нижний колонтитул 3"/>
          <p:cNvSpPr>
            <a:spLocks noGrp="1"/>
          </p:cNvSpPr>
          <p:nvPr userDrawn="1"/>
        </p:nvSpPr>
        <p:spPr>
          <a:xfrm>
            <a:off x="4038600" y="6484254"/>
            <a:ext cx="4114800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rPr>
              <a:t>www.specialist.ru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5910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00429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57657"/>
            <a:ext cx="10515600" cy="37193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838200" y="1804173"/>
            <a:ext cx="10515600" cy="540000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647161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582" y="222224"/>
            <a:ext cx="5177108" cy="31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06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7702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853514"/>
            <a:ext cx="5157787" cy="65156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853513"/>
            <a:ext cx="5183188" cy="6515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5880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9584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932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451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3089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3922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41379" y="1352550"/>
            <a:ext cx="6439191" cy="4688212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 userDrawn="1"/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2E75B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33069006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след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15" y="2943330"/>
            <a:ext cx="5177108" cy="3151371"/>
          </a:xfrm>
          <a:prstGeom prst="rect">
            <a:avLst/>
          </a:prstGeom>
        </p:spPr>
      </p:pic>
      <p:sp>
        <p:nvSpPr>
          <p:cNvPr id="16" name="Прямоугольник 15"/>
          <p:cNvSpPr/>
          <p:nvPr userDrawn="1"/>
        </p:nvSpPr>
        <p:spPr>
          <a:xfrm>
            <a:off x="1126993" y="2946605"/>
            <a:ext cx="19052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info@specialist.ru</a:t>
            </a:r>
          </a:p>
        </p:txBody>
      </p:sp>
      <p:sp>
        <p:nvSpPr>
          <p:cNvPr id="17" name="Прямоугольник 16"/>
          <p:cNvSpPr/>
          <p:nvPr userDrawn="1"/>
        </p:nvSpPr>
        <p:spPr>
          <a:xfrm>
            <a:off x="1126994" y="3288435"/>
            <a:ext cx="20649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+7 (495) 232-32-16</a:t>
            </a:r>
          </a:p>
        </p:txBody>
      </p:sp>
      <p:sp>
        <p:nvSpPr>
          <p:cNvPr id="18" name="Заголовок 1"/>
          <p:cNvSpPr txBox="1">
            <a:spLocks/>
          </p:cNvSpPr>
          <p:nvPr userDrawn="1"/>
        </p:nvSpPr>
        <p:spPr>
          <a:xfrm>
            <a:off x="1884219" y="410160"/>
            <a:ext cx="9469581" cy="2220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2E75B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b="1" dirty="0">
                <a:solidFill>
                  <a:schemeClr val="accent1">
                    <a:lumMod val="75000"/>
                  </a:schemeClr>
                </a:solidFill>
                <a:latin typeface="Myriad Pro" panose="020B0503030403020204" pitchFamily="34" charset="0"/>
              </a:rPr>
              <a:t>Выбирайте Центр </a:t>
            </a:r>
            <a:br>
              <a:rPr lang="ru-RU" sz="3600" b="1" dirty="0">
                <a:solidFill>
                  <a:schemeClr val="accent1">
                    <a:lumMod val="75000"/>
                  </a:schemeClr>
                </a:solidFill>
                <a:latin typeface="Myriad Pro" panose="020B0503030403020204" pitchFamily="34" charset="0"/>
              </a:rPr>
            </a:br>
            <a:r>
              <a:rPr lang="ru-RU" sz="3600" b="1" dirty="0">
                <a:solidFill>
                  <a:schemeClr val="accent1">
                    <a:lumMod val="75000"/>
                  </a:schemeClr>
                </a:solidFill>
                <a:latin typeface="Myriad Pro" panose="020B0503030403020204" pitchFamily="34" charset="0"/>
              </a:rPr>
              <a:t>«Специалист» – крупнейший учебный центр России! </a:t>
            </a:r>
            <a:endParaRPr lang="ru-RU" sz="3600" dirty="0">
              <a:solidFill>
                <a:schemeClr val="accent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10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2">
            <a:extLst>
              <a:ext uri="{FF2B5EF4-FFF2-40B4-BE49-F238E27FC236}">
                <a16:creationId xmlns:a16="http://schemas.microsoft.com/office/drawing/2014/main" id="{AEA37DF3-6EB2-4447-B516-069AB125468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8306" y="1576336"/>
            <a:ext cx="7810213" cy="8954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indent="0">
              <a:buNone/>
            </a:pPr>
            <a:r>
              <a:rPr lang="ru-RU" sz="3200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Клевогин</a:t>
            </a: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 Сергей Павлович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44F41B25-6E40-4745-8F4C-7B04DFD446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08306" y="2466719"/>
            <a:ext cx="7663909" cy="3125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15 лет в ИТ и Интернет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80F53586-1450-4A51-9A61-7CE1B9D5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 преподавателе</a:t>
            </a:r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6" y="1576337"/>
            <a:ext cx="2302449" cy="30538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D0DC394C-8699-4A45-A201-AA08A651E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0830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A1F3E756-AA96-4059-8790-E061C222A0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437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5" name="Рисунок 8">
            <a:extLst>
              <a:ext uri="{FF2B5EF4-FFF2-40B4-BE49-F238E27FC236}">
                <a16:creationId xmlns:a16="http://schemas.microsoft.com/office/drawing/2014/main" id="{4F2B07F3-F754-49F5-BDE6-333192BF63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6214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17E681ED-16F0-4689-A5CB-3937C69D54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992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368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A6DC10-EF66-4F0E-8206-F25E5DF7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4D986-E3F5-40FA-A342-31C859248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5307"/>
            <a:ext cx="9062089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9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47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49.jpg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53.xml"/><Relationship Id="rId16" Type="http://schemas.openxmlformats.org/officeDocument/2006/relationships/hyperlink" Target="http://www.specialist.ru/" TargetMode="Externa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image" Target="../media/image57.png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image" Target="../media/image5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66C0EA-153F-45C6-9ECE-5A8B4176BC6E}"/>
              </a:ext>
            </a:extLst>
          </p:cNvPr>
          <p:cNvSpPr txBox="1"/>
          <p:nvPr userDrawn="1"/>
        </p:nvSpPr>
        <p:spPr>
          <a:xfrm>
            <a:off x="7240772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45D06BEE-9355-479F-BCCF-D769E58E87B3}"/>
              </a:ext>
            </a:extLst>
          </p:cNvPr>
          <p:cNvSpPr txBox="1">
            <a:spLocks/>
          </p:cNvSpPr>
          <p:nvPr userDrawn="1"/>
        </p:nvSpPr>
        <p:spPr>
          <a:xfrm>
            <a:off x="10957186" y="258650"/>
            <a:ext cx="9050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2000" b="1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15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69" r:id="rId2"/>
    <p:sldLayoutId id="2147483756" r:id="rId3"/>
    <p:sldLayoutId id="2147483767" r:id="rId4"/>
    <p:sldLayoutId id="2147483759" r:id="rId5"/>
    <p:sldLayoutId id="2147483743" r:id="rId6"/>
    <p:sldLayoutId id="2147483744" r:id="rId7"/>
    <p:sldLayoutId id="2147483757" r:id="rId8"/>
    <p:sldLayoutId id="2147483745" r:id="rId9"/>
    <p:sldLayoutId id="2147483758" r:id="rId10"/>
    <p:sldLayoutId id="2147483747" r:id="rId11"/>
    <p:sldLayoutId id="2147483750" r:id="rId12"/>
    <p:sldLayoutId id="2147483751" r:id="rId13"/>
    <p:sldLayoutId id="2147483760" r:id="rId14"/>
    <p:sldLayoutId id="2147483761" r:id="rId15"/>
    <p:sldLayoutId id="2147483763" r:id="rId16"/>
    <p:sldLayoutId id="2147483764" r:id="rId17"/>
    <p:sldLayoutId id="2147483765" r:id="rId18"/>
    <p:sldLayoutId id="2147483768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66C0EA-153F-45C6-9ECE-5A8B4176BC6E}"/>
              </a:ext>
            </a:extLst>
          </p:cNvPr>
          <p:cNvSpPr txBox="1"/>
          <p:nvPr userDrawn="1"/>
        </p:nvSpPr>
        <p:spPr>
          <a:xfrm>
            <a:off x="7240772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45D06BEE-9355-479F-BCCF-D769E58E87B3}"/>
              </a:ext>
            </a:extLst>
          </p:cNvPr>
          <p:cNvSpPr txBox="1">
            <a:spLocks/>
          </p:cNvSpPr>
          <p:nvPr userDrawn="1"/>
        </p:nvSpPr>
        <p:spPr>
          <a:xfrm>
            <a:off x="10957186" y="258650"/>
            <a:ext cx="9050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2000" b="1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0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77333" y="373867"/>
            <a:ext cx="9062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3559"/>
              </a:buClr>
              <a:buSzPts val="2700"/>
              <a:buFont typeface="Open Sans"/>
              <a:buNone/>
              <a:defRPr sz="2700" b="1" i="0" u="none" strike="noStrike" cap="none">
                <a:solidFill>
                  <a:srgbClr val="0035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77333" y="1935127"/>
            <a:ext cx="8596800" cy="41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984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14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921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sz="1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/>
          <p:nvPr/>
        </p:nvSpPr>
        <p:spPr>
          <a:xfrm>
            <a:off x="7240772" y="6248400"/>
            <a:ext cx="1848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10957185" y="258651"/>
            <a:ext cx="905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 b="1" u="none">
                <a:solidFill>
                  <a:srgbClr val="CEDFEA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2000" b="1" u="none">
              <a:solidFill>
                <a:srgbClr val="CEDFEA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680826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5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72" y="6380054"/>
            <a:ext cx="2893329" cy="292584"/>
          </a:xfrm>
          <a:prstGeom prst="rect">
            <a:avLst/>
          </a:prstGeom>
        </p:spPr>
      </p:pic>
      <p:pic>
        <p:nvPicPr>
          <p:cNvPr id="9" name="Объект 7"/>
          <p:cNvPicPr>
            <a:picLocks noGrp="1"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6189230"/>
            <a:ext cx="2706332" cy="48340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519AFA1-E01F-4869-9A2C-AE6B64FF57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Нижний колонтитул 2">
            <a:hlinkClick r:id="rId16"/>
          </p:cNvPr>
          <p:cNvSpPr>
            <a:spLocks noGrp="1"/>
          </p:cNvSpPr>
          <p:nvPr userDrawn="1"/>
        </p:nvSpPr>
        <p:spPr>
          <a:xfrm>
            <a:off x="8816547" y="6339473"/>
            <a:ext cx="2537253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>
                <a:solidFill>
                  <a:schemeClr val="bg1"/>
                </a:solidFill>
                <a:latin typeface="Myriad Pro" panose="020B0503030403020204" pitchFamily="34" charset="0"/>
              </a:rPr>
              <a:t>www.specialist.ru</a:t>
            </a:r>
            <a:endParaRPr lang="ru-RU" sz="12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927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2E75B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7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#&#1056;&#1072;&#1089;&#1096;&#1080;&#1088;&#1077;&#1085;&#1080;&#1077;-&#1082;&#1083;&#1072;&#1089;&#1089;&#1072;-&#1084;&#1077;&#1090;&#1086;&#1076;&#1072;&#1084;&#1080;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9B7B94-4E5B-4422-AF84-B96DD98FD5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706" y="2524153"/>
            <a:ext cx="10026326" cy="1276234"/>
          </a:xfrm>
        </p:spPr>
        <p:txBody>
          <a:bodyPr/>
          <a:lstStyle/>
          <a:p>
            <a:r>
              <a:rPr lang="ru-RU" sz="4000" dirty="0">
                <a:latin typeface="Yandex Sans Text Light" panose="02000000000000000000" pitchFamily="2" charset="-52"/>
              </a:rPr>
              <a:t>Программирование на языке Python</a:t>
            </a:r>
            <a:br>
              <a:rPr lang="ru-RU" sz="4000" dirty="0">
                <a:latin typeface="Yandex Sans Text Light" panose="02000000000000000000" pitchFamily="2" charset="-52"/>
              </a:rPr>
            </a:b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Уровень 2. </a:t>
            </a:r>
            <a:r>
              <a:rPr lang="ru-RU" sz="4000" dirty="0">
                <a:latin typeface="Yandex Sans Text Light" panose="02000000000000000000" pitchFamily="2" charset="-52"/>
              </a:rPr>
              <a:t>Объектно-ориентированное программирование»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D39AAC-DD81-4107-873C-36F55AE54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706" y="4838996"/>
            <a:ext cx="10201946" cy="1464670"/>
          </a:xfrm>
        </p:spPr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Направление «Курсы и комплексные программы по </a:t>
            </a:r>
            <a:r>
              <a:rPr lang="ru-RU" dirty="0" err="1">
                <a:latin typeface="Yandex Sans Text Light" panose="02000000000000000000" pitchFamily="2" charset="-52"/>
              </a:rPr>
              <a:t>Python</a:t>
            </a:r>
            <a:r>
              <a:rPr lang="ru-RU" dirty="0">
                <a:latin typeface="Yandex Sans Text Light" panose="02000000000000000000" pitchFamily="2" charset="-52"/>
              </a:rPr>
              <a:t>»,</a:t>
            </a:r>
          </a:p>
          <a:p>
            <a:r>
              <a:rPr lang="ru-RU" dirty="0">
                <a:latin typeface="Yandex Sans Text Light" panose="02000000000000000000" pitchFamily="2" charset="-52"/>
              </a:rPr>
              <a:t>40 </a:t>
            </a:r>
            <a:r>
              <a:rPr lang="ru-RU" dirty="0" err="1">
                <a:latin typeface="Yandex Sans Text Light" panose="02000000000000000000" pitchFamily="2" charset="-52"/>
              </a:rPr>
              <a:t>ак.час</a:t>
            </a:r>
            <a:r>
              <a:rPr lang="ru-RU" dirty="0">
                <a:latin typeface="Yandex Sans Text Light" panose="02000000000000000000" pitchFamily="2" charset="-52"/>
              </a:rPr>
              <a:t>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A5225D-9741-442B-87FA-EBA2FD83F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56" y="425115"/>
            <a:ext cx="5244444" cy="14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35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0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455" name="Google Shape;455;p50"/>
          <p:cNvSpPr txBox="1"/>
          <p:nvPr/>
        </p:nvSpPr>
        <p:spPr>
          <a:xfrm>
            <a:off x="748567" y="1924934"/>
            <a:ext cx="4579200" cy="221633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x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600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Создадим несколько объектов-точек</a:t>
            </a:r>
            <a:endParaRPr sz="1600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6" name="Google Shape;456;p50"/>
          <p:cNvSpPr/>
          <p:nvPr/>
        </p:nvSpPr>
        <p:spPr>
          <a:xfrm>
            <a:off x="6327300" y="15956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7" name="Google Shape;457;p50"/>
          <p:cNvSpPr/>
          <p:nvPr/>
        </p:nvSpPr>
        <p:spPr>
          <a:xfrm>
            <a:off x="6492433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8" name="Google Shape;458;p50"/>
          <p:cNvSpPr/>
          <p:nvPr/>
        </p:nvSpPr>
        <p:spPr>
          <a:xfrm>
            <a:off x="7323100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9" name="Google Shape;459;p50"/>
          <p:cNvSpPr txBox="1"/>
          <p:nvPr/>
        </p:nvSpPr>
        <p:spPr>
          <a:xfrm>
            <a:off x="6452129" y="15824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0" name="Google Shape;460;p50"/>
          <p:cNvSpPr txBox="1"/>
          <p:nvPr/>
        </p:nvSpPr>
        <p:spPr>
          <a:xfrm>
            <a:off x="7264929" y="15604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1" name="Google Shape;461;p50"/>
          <p:cNvSpPr txBox="1"/>
          <p:nvPr/>
        </p:nvSpPr>
        <p:spPr>
          <a:xfrm>
            <a:off x="6315400" y="1103767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2" name="Google Shape;462;p50"/>
          <p:cNvSpPr/>
          <p:nvPr/>
        </p:nvSpPr>
        <p:spPr>
          <a:xfrm>
            <a:off x="6285800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3" name="Google Shape;463;p50"/>
          <p:cNvSpPr/>
          <p:nvPr/>
        </p:nvSpPr>
        <p:spPr>
          <a:xfrm>
            <a:off x="6450933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10</a:t>
            </a:r>
            <a:endParaRPr sz="1867" b="1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4" name="Google Shape;464;p50"/>
          <p:cNvSpPr/>
          <p:nvPr/>
        </p:nvSpPr>
        <p:spPr>
          <a:xfrm>
            <a:off x="728160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5" name="Google Shape;465;p50"/>
          <p:cNvSpPr txBox="1"/>
          <p:nvPr/>
        </p:nvSpPr>
        <p:spPr>
          <a:xfrm>
            <a:off x="6410629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6" name="Google Shape;466;p50"/>
          <p:cNvSpPr txBox="1"/>
          <p:nvPr/>
        </p:nvSpPr>
        <p:spPr>
          <a:xfrm>
            <a:off x="7223429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7" name="Google Shape;467;p50"/>
          <p:cNvSpPr txBox="1"/>
          <p:nvPr/>
        </p:nvSpPr>
        <p:spPr>
          <a:xfrm>
            <a:off x="6273900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8" name="Google Shape;468;p50"/>
          <p:cNvSpPr/>
          <p:nvPr/>
        </p:nvSpPr>
        <p:spPr>
          <a:xfrm>
            <a:off x="8573267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9" name="Google Shape;469;p50"/>
          <p:cNvSpPr/>
          <p:nvPr/>
        </p:nvSpPr>
        <p:spPr>
          <a:xfrm>
            <a:off x="873840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0" name="Google Shape;470;p50"/>
          <p:cNvSpPr/>
          <p:nvPr/>
        </p:nvSpPr>
        <p:spPr>
          <a:xfrm>
            <a:off x="9569067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1" name="Google Shape;471;p50"/>
          <p:cNvSpPr txBox="1"/>
          <p:nvPr/>
        </p:nvSpPr>
        <p:spPr>
          <a:xfrm>
            <a:off x="8698096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2" name="Google Shape;472;p50"/>
          <p:cNvSpPr txBox="1"/>
          <p:nvPr/>
        </p:nvSpPr>
        <p:spPr>
          <a:xfrm>
            <a:off x="9510896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3" name="Google Shape;473;p50"/>
          <p:cNvSpPr txBox="1"/>
          <p:nvPr/>
        </p:nvSpPr>
        <p:spPr>
          <a:xfrm>
            <a:off x="8561367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74" name="Google Shape;474;p50"/>
          <p:cNvCxnSpPr>
            <a:stCxn id="456" idx="2"/>
            <a:endCxn id="473" idx="0"/>
          </p:cNvCxnSpPr>
          <p:nvPr/>
        </p:nvCxnSpPr>
        <p:spPr>
          <a:xfrm>
            <a:off x="7240900" y="2912033"/>
            <a:ext cx="1974467" cy="823034"/>
          </a:xfrm>
          <a:prstGeom prst="straightConnector1">
            <a:avLst/>
          </a:prstGeom>
          <a:noFill/>
          <a:ln w="19050" cap="flat" cmpd="sng">
            <a:solidFill>
              <a:srgbClr val="B4A7D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5" name="Google Shape;475;p50"/>
          <p:cNvCxnSpPr>
            <a:stCxn id="456" idx="2"/>
            <a:endCxn id="467" idx="0"/>
          </p:cNvCxnSpPr>
          <p:nvPr/>
        </p:nvCxnSpPr>
        <p:spPr>
          <a:xfrm flipH="1">
            <a:off x="6927900" y="2912033"/>
            <a:ext cx="313000" cy="823034"/>
          </a:xfrm>
          <a:prstGeom prst="straightConnector1">
            <a:avLst/>
          </a:prstGeom>
          <a:noFill/>
          <a:ln w="19050" cap="flat" cmpd="sng">
            <a:solidFill>
              <a:srgbClr val="8E7CC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6" name="Google Shape;476;p50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Объекты из класса</a:t>
            </a:r>
            <a:endParaRPr/>
          </a:p>
        </p:txBody>
      </p:sp>
      <p:sp>
        <p:nvSpPr>
          <p:cNvPr id="477" name="Google Shape;477;p50"/>
          <p:cNvSpPr txBox="1"/>
          <p:nvPr/>
        </p:nvSpPr>
        <p:spPr>
          <a:xfrm>
            <a:off x="772600" y="4282901"/>
            <a:ext cx="4579200" cy="110814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  <a:buSzPts val="1100"/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1867" b="1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867" b="1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(point1.x)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???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(point2.x)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???</a:t>
            </a:r>
            <a:endParaRPr sz="1867" kern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8" name="Google Shape;478;p50"/>
          <p:cNvSpPr txBox="1"/>
          <p:nvPr/>
        </p:nvSpPr>
        <p:spPr>
          <a:xfrm>
            <a:off x="10681067" y="4171300"/>
            <a:ext cx="44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24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sz="2400" b="1" kern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1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484" name="Google Shape;484;p51"/>
          <p:cNvSpPr txBox="1"/>
          <p:nvPr/>
        </p:nvSpPr>
        <p:spPr>
          <a:xfrm>
            <a:off x="748567" y="1924934"/>
            <a:ext cx="4579200" cy="221633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x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600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Создадим несколько объектов-точек</a:t>
            </a:r>
            <a:endParaRPr sz="1600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5" name="Google Shape;485;p51"/>
          <p:cNvSpPr/>
          <p:nvPr/>
        </p:nvSpPr>
        <p:spPr>
          <a:xfrm>
            <a:off x="6327300" y="15956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6" name="Google Shape;486;p51"/>
          <p:cNvSpPr/>
          <p:nvPr/>
        </p:nvSpPr>
        <p:spPr>
          <a:xfrm>
            <a:off x="6492433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7" name="Google Shape;487;p51"/>
          <p:cNvSpPr/>
          <p:nvPr/>
        </p:nvSpPr>
        <p:spPr>
          <a:xfrm>
            <a:off x="7323100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8" name="Google Shape;488;p51"/>
          <p:cNvSpPr txBox="1"/>
          <p:nvPr/>
        </p:nvSpPr>
        <p:spPr>
          <a:xfrm>
            <a:off x="6452129" y="15824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9" name="Google Shape;489;p51"/>
          <p:cNvSpPr txBox="1"/>
          <p:nvPr/>
        </p:nvSpPr>
        <p:spPr>
          <a:xfrm>
            <a:off x="7264929" y="15604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0" name="Google Shape;490;p51"/>
          <p:cNvSpPr txBox="1"/>
          <p:nvPr/>
        </p:nvSpPr>
        <p:spPr>
          <a:xfrm>
            <a:off x="6315400" y="1103767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1" name="Google Shape;491;p51"/>
          <p:cNvSpPr/>
          <p:nvPr/>
        </p:nvSpPr>
        <p:spPr>
          <a:xfrm>
            <a:off x="6285800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2" name="Google Shape;492;p51"/>
          <p:cNvSpPr/>
          <p:nvPr/>
        </p:nvSpPr>
        <p:spPr>
          <a:xfrm>
            <a:off x="6450933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10</a:t>
            </a:r>
            <a:endParaRPr sz="1867" b="1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3" name="Google Shape;493;p51"/>
          <p:cNvSpPr/>
          <p:nvPr/>
        </p:nvSpPr>
        <p:spPr>
          <a:xfrm>
            <a:off x="728160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4" name="Google Shape;494;p51"/>
          <p:cNvSpPr txBox="1"/>
          <p:nvPr/>
        </p:nvSpPr>
        <p:spPr>
          <a:xfrm>
            <a:off x="6410629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5" name="Google Shape;495;p51"/>
          <p:cNvSpPr txBox="1"/>
          <p:nvPr/>
        </p:nvSpPr>
        <p:spPr>
          <a:xfrm>
            <a:off x="7223429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6" name="Google Shape;496;p51"/>
          <p:cNvSpPr txBox="1"/>
          <p:nvPr/>
        </p:nvSpPr>
        <p:spPr>
          <a:xfrm>
            <a:off x="6273900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7" name="Google Shape;497;p51"/>
          <p:cNvSpPr/>
          <p:nvPr/>
        </p:nvSpPr>
        <p:spPr>
          <a:xfrm>
            <a:off x="8573267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8" name="Google Shape;498;p51"/>
          <p:cNvSpPr/>
          <p:nvPr/>
        </p:nvSpPr>
        <p:spPr>
          <a:xfrm>
            <a:off x="873840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9" name="Google Shape;499;p51"/>
          <p:cNvSpPr/>
          <p:nvPr/>
        </p:nvSpPr>
        <p:spPr>
          <a:xfrm>
            <a:off x="9569067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0" name="Google Shape;500;p51"/>
          <p:cNvSpPr txBox="1"/>
          <p:nvPr/>
        </p:nvSpPr>
        <p:spPr>
          <a:xfrm>
            <a:off x="8698096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51"/>
          <p:cNvSpPr txBox="1"/>
          <p:nvPr/>
        </p:nvSpPr>
        <p:spPr>
          <a:xfrm>
            <a:off x="9510896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51"/>
          <p:cNvSpPr txBox="1"/>
          <p:nvPr/>
        </p:nvSpPr>
        <p:spPr>
          <a:xfrm>
            <a:off x="8561367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03" name="Google Shape;503;p51"/>
          <p:cNvCxnSpPr>
            <a:stCxn id="485" idx="2"/>
            <a:endCxn id="502" idx="0"/>
          </p:cNvCxnSpPr>
          <p:nvPr/>
        </p:nvCxnSpPr>
        <p:spPr>
          <a:xfrm>
            <a:off x="7240900" y="2912033"/>
            <a:ext cx="1974467" cy="823034"/>
          </a:xfrm>
          <a:prstGeom prst="straightConnector1">
            <a:avLst/>
          </a:prstGeom>
          <a:noFill/>
          <a:ln w="19050" cap="flat" cmpd="sng">
            <a:solidFill>
              <a:srgbClr val="B4A7D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" name="Google Shape;504;p51"/>
          <p:cNvCxnSpPr>
            <a:stCxn id="485" idx="2"/>
            <a:endCxn id="496" idx="0"/>
          </p:cNvCxnSpPr>
          <p:nvPr/>
        </p:nvCxnSpPr>
        <p:spPr>
          <a:xfrm flipH="1">
            <a:off x="6927900" y="2912033"/>
            <a:ext cx="313000" cy="823034"/>
          </a:xfrm>
          <a:prstGeom prst="straightConnector1">
            <a:avLst/>
          </a:prstGeom>
          <a:noFill/>
          <a:ln w="19050" cap="flat" cmpd="sng">
            <a:solidFill>
              <a:srgbClr val="8E7CC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5" name="Google Shape;505;p51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Объекты из класса</a:t>
            </a:r>
            <a:endParaRPr/>
          </a:p>
        </p:txBody>
      </p:sp>
      <p:sp>
        <p:nvSpPr>
          <p:cNvPr id="506" name="Google Shape;506;p51"/>
          <p:cNvSpPr txBox="1"/>
          <p:nvPr/>
        </p:nvSpPr>
        <p:spPr>
          <a:xfrm>
            <a:off x="772600" y="4282901"/>
            <a:ext cx="4579200" cy="110814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1867" b="1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867" b="1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(point1.x)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" sz="1867" b="1" i="1" kern="0">
                <a:solidFill>
                  <a:srgbClr val="1155C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867" b="1" i="1" kern="0">
              <a:solidFill>
                <a:srgbClr val="1155C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(point2.x)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" sz="1867" b="1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b="1" kern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7" name="Google Shape;507;p51"/>
          <p:cNvSpPr/>
          <p:nvPr/>
        </p:nvSpPr>
        <p:spPr>
          <a:xfrm>
            <a:off x="852933" y="4359467"/>
            <a:ext cx="20160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08" name="Google Shape;508;p51"/>
          <p:cNvCxnSpPr>
            <a:stCxn id="507" idx="3"/>
            <a:endCxn id="492" idx="1"/>
          </p:cNvCxnSpPr>
          <p:nvPr/>
        </p:nvCxnSpPr>
        <p:spPr>
          <a:xfrm>
            <a:off x="2868933" y="4519067"/>
            <a:ext cx="3582000" cy="499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2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514" name="Google Shape;514;p52"/>
          <p:cNvSpPr txBox="1"/>
          <p:nvPr/>
        </p:nvSpPr>
        <p:spPr>
          <a:xfrm>
            <a:off x="748567" y="1924934"/>
            <a:ext cx="4579200" cy="221633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x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600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Создадим несколько объектов-точек</a:t>
            </a:r>
            <a:endParaRPr sz="1600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b="1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5" name="Google Shape;515;p52"/>
          <p:cNvSpPr/>
          <p:nvPr/>
        </p:nvSpPr>
        <p:spPr>
          <a:xfrm>
            <a:off x="6327300" y="15956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6" name="Google Shape;516;p52"/>
          <p:cNvSpPr/>
          <p:nvPr/>
        </p:nvSpPr>
        <p:spPr>
          <a:xfrm>
            <a:off x="6544127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741B47"/>
                </a:solidFill>
                <a:latin typeface="Arial"/>
                <a:cs typeface="Arial"/>
                <a:sym typeface="Arial"/>
              </a:rPr>
              <a:t>-15</a:t>
            </a:r>
            <a:endParaRPr sz="1867" b="1" kern="0">
              <a:solidFill>
                <a:srgbClr val="741B47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7" name="Google Shape;517;p52"/>
          <p:cNvSpPr/>
          <p:nvPr/>
        </p:nvSpPr>
        <p:spPr>
          <a:xfrm>
            <a:off x="7323100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8" name="Google Shape;518;p52"/>
          <p:cNvSpPr txBox="1"/>
          <p:nvPr/>
        </p:nvSpPr>
        <p:spPr>
          <a:xfrm>
            <a:off x="6452129" y="15824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9" name="Google Shape;519;p52"/>
          <p:cNvSpPr txBox="1"/>
          <p:nvPr/>
        </p:nvSpPr>
        <p:spPr>
          <a:xfrm>
            <a:off x="7264929" y="15604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0" name="Google Shape;520;p52"/>
          <p:cNvSpPr txBox="1"/>
          <p:nvPr/>
        </p:nvSpPr>
        <p:spPr>
          <a:xfrm>
            <a:off x="6315400" y="1103767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1" name="Google Shape;521;p52"/>
          <p:cNvSpPr/>
          <p:nvPr/>
        </p:nvSpPr>
        <p:spPr>
          <a:xfrm>
            <a:off x="6285800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2" name="Google Shape;522;p52"/>
          <p:cNvSpPr/>
          <p:nvPr/>
        </p:nvSpPr>
        <p:spPr>
          <a:xfrm>
            <a:off x="647678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10</a:t>
            </a:r>
            <a:endParaRPr sz="1867" b="1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3" name="Google Shape;523;p52"/>
          <p:cNvSpPr/>
          <p:nvPr/>
        </p:nvSpPr>
        <p:spPr>
          <a:xfrm>
            <a:off x="728160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4" name="Google Shape;524;p52"/>
          <p:cNvSpPr txBox="1"/>
          <p:nvPr/>
        </p:nvSpPr>
        <p:spPr>
          <a:xfrm>
            <a:off x="6410629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5" name="Google Shape;525;p52"/>
          <p:cNvSpPr txBox="1"/>
          <p:nvPr/>
        </p:nvSpPr>
        <p:spPr>
          <a:xfrm>
            <a:off x="7223429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6" name="Google Shape;526;p52"/>
          <p:cNvSpPr txBox="1"/>
          <p:nvPr/>
        </p:nvSpPr>
        <p:spPr>
          <a:xfrm>
            <a:off x="6273900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7" name="Google Shape;527;p52"/>
          <p:cNvSpPr/>
          <p:nvPr/>
        </p:nvSpPr>
        <p:spPr>
          <a:xfrm>
            <a:off x="8573267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8" name="Google Shape;528;p52"/>
          <p:cNvSpPr/>
          <p:nvPr/>
        </p:nvSpPr>
        <p:spPr>
          <a:xfrm>
            <a:off x="873840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???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9" name="Google Shape;529;p52"/>
          <p:cNvSpPr/>
          <p:nvPr/>
        </p:nvSpPr>
        <p:spPr>
          <a:xfrm>
            <a:off x="9569067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0" name="Google Shape;530;p52"/>
          <p:cNvSpPr txBox="1"/>
          <p:nvPr/>
        </p:nvSpPr>
        <p:spPr>
          <a:xfrm>
            <a:off x="8698096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1" name="Google Shape;531;p52"/>
          <p:cNvSpPr txBox="1"/>
          <p:nvPr/>
        </p:nvSpPr>
        <p:spPr>
          <a:xfrm>
            <a:off x="9510896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2" name="Google Shape;532;p52"/>
          <p:cNvSpPr txBox="1"/>
          <p:nvPr/>
        </p:nvSpPr>
        <p:spPr>
          <a:xfrm>
            <a:off x="8561367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3" name="Google Shape;533;p52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53112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Объекты из класса</a:t>
            </a:r>
            <a:endParaRPr/>
          </a:p>
        </p:txBody>
      </p:sp>
      <p:sp>
        <p:nvSpPr>
          <p:cNvPr id="534" name="Google Shape;534;p52"/>
          <p:cNvSpPr txBox="1"/>
          <p:nvPr/>
        </p:nvSpPr>
        <p:spPr>
          <a:xfrm>
            <a:off x="755369" y="4222591"/>
            <a:ext cx="4579200" cy="8208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867" b="1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867" b="1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Point.x = </a:t>
            </a:r>
            <a:r>
              <a:rPr lang="ru" sz="1867" b="1" kern="0">
                <a:solidFill>
                  <a:srgbClr val="741B4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-15</a:t>
            </a:r>
            <a:endParaRPr sz="1867" b="1" kern="0">
              <a:solidFill>
                <a:srgbClr val="741B4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5" name="Google Shape;535;p52"/>
          <p:cNvSpPr txBox="1"/>
          <p:nvPr/>
        </p:nvSpPr>
        <p:spPr>
          <a:xfrm>
            <a:off x="748569" y="5124658"/>
            <a:ext cx="4579200" cy="8208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???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???</a:t>
            </a:r>
            <a:endParaRPr sz="1867" b="1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6" name="Google Shape;536;p52"/>
          <p:cNvSpPr/>
          <p:nvPr/>
        </p:nvSpPr>
        <p:spPr>
          <a:xfrm>
            <a:off x="852933" y="4661033"/>
            <a:ext cx="2033200" cy="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37" name="Google Shape;537;p52"/>
          <p:cNvCxnSpPr>
            <a:stCxn id="536" idx="3"/>
            <a:endCxn id="516" idx="1"/>
          </p:cNvCxnSpPr>
          <p:nvPr/>
        </p:nvCxnSpPr>
        <p:spPr>
          <a:xfrm rot="10800000" flipH="1">
            <a:off x="2886133" y="2387233"/>
            <a:ext cx="3658000" cy="2411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8" name="Google Shape;538;p52"/>
          <p:cNvSpPr/>
          <p:nvPr/>
        </p:nvSpPr>
        <p:spPr>
          <a:xfrm>
            <a:off x="852933" y="4373464"/>
            <a:ext cx="2033200" cy="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39" name="Google Shape;539;p52"/>
          <p:cNvCxnSpPr>
            <a:stCxn id="538" idx="3"/>
            <a:endCxn id="522" idx="1"/>
          </p:cNvCxnSpPr>
          <p:nvPr/>
        </p:nvCxnSpPr>
        <p:spPr>
          <a:xfrm>
            <a:off x="2886133" y="4511264"/>
            <a:ext cx="3590800" cy="507200"/>
          </a:xfrm>
          <a:prstGeom prst="curvedConnector3">
            <a:avLst>
              <a:gd name="adj1" fmla="val 4999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" name="Google Shape;540;p52"/>
          <p:cNvSpPr txBox="1"/>
          <p:nvPr/>
        </p:nvSpPr>
        <p:spPr>
          <a:xfrm>
            <a:off x="10681067" y="4171300"/>
            <a:ext cx="44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24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sz="2400" b="1" kern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3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546" name="Google Shape;546;p53"/>
          <p:cNvSpPr txBox="1"/>
          <p:nvPr/>
        </p:nvSpPr>
        <p:spPr>
          <a:xfrm>
            <a:off x="748567" y="1924934"/>
            <a:ext cx="4579200" cy="221633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x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600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Создадим несколько объектов-точек</a:t>
            </a:r>
            <a:endParaRPr sz="1600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b="1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7" name="Google Shape;547;p53"/>
          <p:cNvSpPr/>
          <p:nvPr/>
        </p:nvSpPr>
        <p:spPr>
          <a:xfrm>
            <a:off x="6327300" y="15956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48" name="Google Shape;548;p53"/>
          <p:cNvSpPr/>
          <p:nvPr/>
        </p:nvSpPr>
        <p:spPr>
          <a:xfrm>
            <a:off x="7323100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49" name="Google Shape;549;p53"/>
          <p:cNvSpPr txBox="1"/>
          <p:nvPr/>
        </p:nvSpPr>
        <p:spPr>
          <a:xfrm>
            <a:off x="6452129" y="15824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0" name="Google Shape;550;p53"/>
          <p:cNvSpPr txBox="1"/>
          <p:nvPr/>
        </p:nvSpPr>
        <p:spPr>
          <a:xfrm>
            <a:off x="7264929" y="15604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1" name="Google Shape;551;p53"/>
          <p:cNvSpPr txBox="1"/>
          <p:nvPr/>
        </p:nvSpPr>
        <p:spPr>
          <a:xfrm>
            <a:off x="6315400" y="1103767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2" name="Google Shape;552;p53"/>
          <p:cNvSpPr/>
          <p:nvPr/>
        </p:nvSpPr>
        <p:spPr>
          <a:xfrm>
            <a:off x="6285800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3" name="Google Shape;553;p53"/>
          <p:cNvSpPr/>
          <p:nvPr/>
        </p:nvSpPr>
        <p:spPr>
          <a:xfrm>
            <a:off x="728160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4" name="Google Shape;554;p53"/>
          <p:cNvSpPr txBox="1"/>
          <p:nvPr/>
        </p:nvSpPr>
        <p:spPr>
          <a:xfrm>
            <a:off x="6410629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5" name="Google Shape;555;p53"/>
          <p:cNvSpPr txBox="1"/>
          <p:nvPr/>
        </p:nvSpPr>
        <p:spPr>
          <a:xfrm>
            <a:off x="7223429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6" name="Google Shape;556;p53"/>
          <p:cNvSpPr txBox="1"/>
          <p:nvPr/>
        </p:nvSpPr>
        <p:spPr>
          <a:xfrm>
            <a:off x="6273900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7" name="Google Shape;557;p53"/>
          <p:cNvSpPr/>
          <p:nvPr/>
        </p:nvSpPr>
        <p:spPr>
          <a:xfrm>
            <a:off x="8573267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8" name="Google Shape;558;p53"/>
          <p:cNvSpPr/>
          <p:nvPr/>
        </p:nvSpPr>
        <p:spPr>
          <a:xfrm>
            <a:off x="873840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9" name="Google Shape;559;p53"/>
          <p:cNvSpPr/>
          <p:nvPr/>
        </p:nvSpPr>
        <p:spPr>
          <a:xfrm>
            <a:off x="9569067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0" name="Google Shape;560;p53"/>
          <p:cNvSpPr txBox="1"/>
          <p:nvPr/>
        </p:nvSpPr>
        <p:spPr>
          <a:xfrm>
            <a:off x="8698096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1" name="Google Shape;561;p53"/>
          <p:cNvSpPr txBox="1"/>
          <p:nvPr/>
        </p:nvSpPr>
        <p:spPr>
          <a:xfrm>
            <a:off x="9510896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2" name="Google Shape;562;p53"/>
          <p:cNvSpPr txBox="1"/>
          <p:nvPr/>
        </p:nvSpPr>
        <p:spPr>
          <a:xfrm>
            <a:off x="8561367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63" name="Google Shape;563;p53"/>
          <p:cNvCxnSpPr/>
          <p:nvPr/>
        </p:nvCxnSpPr>
        <p:spPr>
          <a:xfrm rot="10800000">
            <a:off x="7045067" y="2631067"/>
            <a:ext cx="2091600" cy="239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4" name="Google Shape;564;p53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Объекты из класса</a:t>
            </a:r>
            <a:endParaRPr/>
          </a:p>
        </p:txBody>
      </p:sp>
      <p:sp>
        <p:nvSpPr>
          <p:cNvPr id="565" name="Google Shape;565;p53"/>
          <p:cNvSpPr txBox="1"/>
          <p:nvPr/>
        </p:nvSpPr>
        <p:spPr>
          <a:xfrm>
            <a:off x="755369" y="4222591"/>
            <a:ext cx="4579200" cy="8208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867" b="1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867" b="1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Point.x = </a:t>
            </a:r>
            <a:r>
              <a:rPr lang="ru" sz="1867" b="1" kern="0">
                <a:solidFill>
                  <a:srgbClr val="741B4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-15</a:t>
            </a:r>
            <a:endParaRPr sz="1867" b="1" kern="0">
              <a:solidFill>
                <a:srgbClr val="741B4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6" name="Google Shape;566;p53"/>
          <p:cNvSpPr txBox="1"/>
          <p:nvPr/>
        </p:nvSpPr>
        <p:spPr>
          <a:xfrm>
            <a:off x="748569" y="5124658"/>
            <a:ext cx="4579200" cy="8208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" sz="1867" b="1" i="1" kern="0">
                <a:solidFill>
                  <a:srgbClr val="1155C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867" b="1" i="1" kern="0">
              <a:solidFill>
                <a:srgbClr val="1155C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" sz="1867" b="1" i="1" kern="0">
                <a:solidFill>
                  <a:srgbClr val="741B4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-15</a:t>
            </a:r>
            <a:endParaRPr sz="1867" b="1" kern="0">
              <a:solidFill>
                <a:srgbClr val="741B4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67" name="Google Shape;567;p53"/>
          <p:cNvCxnSpPr/>
          <p:nvPr/>
        </p:nvCxnSpPr>
        <p:spPr>
          <a:xfrm rot="10800000" flipH="1">
            <a:off x="2886133" y="2387233"/>
            <a:ext cx="3658000" cy="2411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8" name="Google Shape;568;p53"/>
          <p:cNvSpPr/>
          <p:nvPr/>
        </p:nvSpPr>
        <p:spPr>
          <a:xfrm>
            <a:off x="647678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10</a:t>
            </a:r>
            <a:endParaRPr sz="1867" b="1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9" name="Google Shape;569;p53"/>
          <p:cNvSpPr/>
          <p:nvPr/>
        </p:nvSpPr>
        <p:spPr>
          <a:xfrm>
            <a:off x="6544127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741B47"/>
                </a:solidFill>
                <a:latin typeface="Arial"/>
                <a:cs typeface="Arial"/>
                <a:sym typeface="Arial"/>
              </a:rPr>
              <a:t>-15</a:t>
            </a:r>
            <a:endParaRPr sz="1867" b="1" kern="0">
              <a:solidFill>
                <a:srgbClr val="741B47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0" name="Google Shape;570;p53"/>
          <p:cNvSpPr/>
          <p:nvPr/>
        </p:nvSpPr>
        <p:spPr>
          <a:xfrm>
            <a:off x="1550800" y="5582900"/>
            <a:ext cx="1438800" cy="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71" name="Google Shape;571;p53"/>
          <p:cNvCxnSpPr>
            <a:stCxn id="570" idx="2"/>
            <a:endCxn id="558" idx="2"/>
          </p:cNvCxnSpPr>
          <p:nvPr/>
        </p:nvCxnSpPr>
        <p:spPr>
          <a:xfrm rot="-5400000">
            <a:off x="5424000" y="2204300"/>
            <a:ext cx="500400" cy="6808000"/>
          </a:xfrm>
          <a:prstGeom prst="curvedConnector3">
            <a:avLst>
              <a:gd name="adj1" fmla="val -634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4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577" name="Google Shape;577;p54"/>
          <p:cNvSpPr txBox="1"/>
          <p:nvPr/>
        </p:nvSpPr>
        <p:spPr>
          <a:xfrm>
            <a:off x="748567" y="1924933"/>
            <a:ext cx="4579200" cy="22574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x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7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8" name="Google Shape;578;p54"/>
          <p:cNvSpPr/>
          <p:nvPr/>
        </p:nvSpPr>
        <p:spPr>
          <a:xfrm>
            <a:off x="6327300" y="15956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9" name="Google Shape;579;p54"/>
          <p:cNvSpPr/>
          <p:nvPr/>
        </p:nvSpPr>
        <p:spPr>
          <a:xfrm>
            <a:off x="6492433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0" name="Google Shape;580;p54"/>
          <p:cNvSpPr/>
          <p:nvPr/>
        </p:nvSpPr>
        <p:spPr>
          <a:xfrm>
            <a:off x="7323100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1" name="Google Shape;581;p54"/>
          <p:cNvSpPr txBox="1"/>
          <p:nvPr/>
        </p:nvSpPr>
        <p:spPr>
          <a:xfrm>
            <a:off x="6452129" y="15824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2" name="Google Shape;582;p54"/>
          <p:cNvSpPr txBox="1"/>
          <p:nvPr/>
        </p:nvSpPr>
        <p:spPr>
          <a:xfrm>
            <a:off x="7264929" y="15604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3" name="Google Shape;583;p54"/>
          <p:cNvSpPr txBox="1"/>
          <p:nvPr/>
        </p:nvSpPr>
        <p:spPr>
          <a:xfrm>
            <a:off x="6315400" y="1103767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4" name="Google Shape;584;p54"/>
          <p:cNvSpPr/>
          <p:nvPr/>
        </p:nvSpPr>
        <p:spPr>
          <a:xfrm>
            <a:off x="6285800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5" name="Google Shape;585;p54"/>
          <p:cNvSpPr txBox="1"/>
          <p:nvPr/>
        </p:nvSpPr>
        <p:spPr>
          <a:xfrm>
            <a:off x="6410629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6" name="Google Shape;586;p54"/>
          <p:cNvSpPr txBox="1"/>
          <p:nvPr/>
        </p:nvSpPr>
        <p:spPr>
          <a:xfrm>
            <a:off x="7223429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7" name="Google Shape;587;p54"/>
          <p:cNvSpPr txBox="1"/>
          <p:nvPr/>
        </p:nvSpPr>
        <p:spPr>
          <a:xfrm>
            <a:off x="6273900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88" name="Google Shape;588;p54"/>
          <p:cNvCxnSpPr>
            <a:endCxn id="579" idx="2"/>
          </p:cNvCxnSpPr>
          <p:nvPr/>
        </p:nvCxnSpPr>
        <p:spPr>
          <a:xfrm rot="10800000" flipH="1">
            <a:off x="6626633" y="2726867"/>
            <a:ext cx="205600" cy="169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54"/>
          <p:cNvCxnSpPr>
            <a:endCxn id="580" idx="2"/>
          </p:cNvCxnSpPr>
          <p:nvPr/>
        </p:nvCxnSpPr>
        <p:spPr>
          <a:xfrm rot="10800000" flipH="1">
            <a:off x="7463300" y="2726867"/>
            <a:ext cx="199600" cy="16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0" name="Google Shape;590;p54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Объекты из класса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5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596" name="Google Shape;596;p55"/>
          <p:cNvSpPr txBox="1"/>
          <p:nvPr/>
        </p:nvSpPr>
        <p:spPr>
          <a:xfrm>
            <a:off x="748567" y="1924933"/>
            <a:ext cx="4579200" cy="254475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x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7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1867" b="1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867" b="1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7" name="Google Shape;597;p55"/>
          <p:cNvSpPr/>
          <p:nvPr/>
        </p:nvSpPr>
        <p:spPr>
          <a:xfrm>
            <a:off x="6327300" y="15956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8" name="Google Shape;598;p55"/>
          <p:cNvSpPr/>
          <p:nvPr/>
        </p:nvSpPr>
        <p:spPr>
          <a:xfrm>
            <a:off x="6492433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9" name="Google Shape;599;p55"/>
          <p:cNvSpPr/>
          <p:nvPr/>
        </p:nvSpPr>
        <p:spPr>
          <a:xfrm>
            <a:off x="7323100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0" name="Google Shape;600;p55"/>
          <p:cNvSpPr txBox="1"/>
          <p:nvPr/>
        </p:nvSpPr>
        <p:spPr>
          <a:xfrm>
            <a:off x="6452129" y="15824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1" name="Google Shape;601;p55"/>
          <p:cNvSpPr txBox="1"/>
          <p:nvPr/>
        </p:nvSpPr>
        <p:spPr>
          <a:xfrm>
            <a:off x="7264929" y="15604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2" name="Google Shape;602;p55"/>
          <p:cNvSpPr txBox="1"/>
          <p:nvPr/>
        </p:nvSpPr>
        <p:spPr>
          <a:xfrm>
            <a:off x="6315400" y="1103767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3" name="Google Shape;603;p55"/>
          <p:cNvSpPr/>
          <p:nvPr/>
        </p:nvSpPr>
        <p:spPr>
          <a:xfrm>
            <a:off x="6285800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4" name="Google Shape;604;p55"/>
          <p:cNvSpPr txBox="1"/>
          <p:nvPr/>
        </p:nvSpPr>
        <p:spPr>
          <a:xfrm>
            <a:off x="6410629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5" name="Google Shape;605;p55"/>
          <p:cNvSpPr txBox="1"/>
          <p:nvPr/>
        </p:nvSpPr>
        <p:spPr>
          <a:xfrm>
            <a:off x="7223429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6" name="Google Shape;606;p55"/>
          <p:cNvSpPr txBox="1"/>
          <p:nvPr/>
        </p:nvSpPr>
        <p:spPr>
          <a:xfrm>
            <a:off x="6273900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07" name="Google Shape;607;p55"/>
          <p:cNvCxnSpPr>
            <a:endCxn id="599" idx="2"/>
          </p:cNvCxnSpPr>
          <p:nvPr/>
        </p:nvCxnSpPr>
        <p:spPr>
          <a:xfrm rot="10800000" flipH="1">
            <a:off x="7463300" y="2726867"/>
            <a:ext cx="199600" cy="16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8" name="Google Shape;608;p55"/>
          <p:cNvSpPr/>
          <p:nvPr/>
        </p:nvSpPr>
        <p:spPr>
          <a:xfrm>
            <a:off x="6450933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9900FF"/>
                </a:solidFill>
                <a:latin typeface="Arial"/>
                <a:cs typeface="Arial"/>
                <a:sym typeface="Arial"/>
              </a:rPr>
              <a:t>10</a:t>
            </a:r>
            <a:endParaRPr sz="1867" b="1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09" name="Google Shape;609;p55"/>
          <p:cNvCxnSpPr>
            <a:endCxn id="608" idx="1"/>
          </p:cNvCxnSpPr>
          <p:nvPr/>
        </p:nvCxnSpPr>
        <p:spPr>
          <a:xfrm>
            <a:off x="2796133" y="4205167"/>
            <a:ext cx="3654800" cy="813200"/>
          </a:xfrm>
          <a:prstGeom prst="straightConnector1">
            <a:avLst/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0" name="Google Shape;610;p55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Объекты из класса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6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616" name="Google Shape;616;p56"/>
          <p:cNvSpPr txBox="1"/>
          <p:nvPr/>
        </p:nvSpPr>
        <p:spPr>
          <a:xfrm>
            <a:off x="748567" y="1924933"/>
            <a:ext cx="4579200" cy="283208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x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7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point1.x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.y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ru" sz="1867" b="1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endParaRPr sz="1867" b="1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7" name="Google Shape;617;p56"/>
          <p:cNvSpPr/>
          <p:nvPr/>
        </p:nvSpPr>
        <p:spPr>
          <a:xfrm>
            <a:off x="6327300" y="15956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8" name="Google Shape;618;p56"/>
          <p:cNvSpPr/>
          <p:nvPr/>
        </p:nvSpPr>
        <p:spPr>
          <a:xfrm>
            <a:off x="6492433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9" name="Google Shape;619;p56"/>
          <p:cNvSpPr/>
          <p:nvPr/>
        </p:nvSpPr>
        <p:spPr>
          <a:xfrm>
            <a:off x="7323100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0" name="Google Shape;620;p56"/>
          <p:cNvSpPr txBox="1"/>
          <p:nvPr/>
        </p:nvSpPr>
        <p:spPr>
          <a:xfrm>
            <a:off x="6452129" y="15824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1" name="Google Shape;621;p56"/>
          <p:cNvSpPr txBox="1"/>
          <p:nvPr/>
        </p:nvSpPr>
        <p:spPr>
          <a:xfrm>
            <a:off x="7264929" y="15604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2" name="Google Shape;622;p56"/>
          <p:cNvSpPr txBox="1"/>
          <p:nvPr/>
        </p:nvSpPr>
        <p:spPr>
          <a:xfrm>
            <a:off x="6315400" y="1103767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3" name="Google Shape;623;p56"/>
          <p:cNvSpPr/>
          <p:nvPr/>
        </p:nvSpPr>
        <p:spPr>
          <a:xfrm>
            <a:off x="6285800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4" name="Google Shape;624;p56"/>
          <p:cNvSpPr txBox="1"/>
          <p:nvPr/>
        </p:nvSpPr>
        <p:spPr>
          <a:xfrm>
            <a:off x="6410629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5" name="Google Shape;625;p56"/>
          <p:cNvSpPr txBox="1"/>
          <p:nvPr/>
        </p:nvSpPr>
        <p:spPr>
          <a:xfrm>
            <a:off x="7223429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6" name="Google Shape;626;p56"/>
          <p:cNvSpPr txBox="1"/>
          <p:nvPr/>
        </p:nvSpPr>
        <p:spPr>
          <a:xfrm>
            <a:off x="6273900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7" name="Google Shape;627;p56"/>
          <p:cNvSpPr/>
          <p:nvPr/>
        </p:nvSpPr>
        <p:spPr>
          <a:xfrm>
            <a:off x="6450933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9900FF"/>
                </a:solidFill>
                <a:latin typeface="Arial"/>
                <a:cs typeface="Arial"/>
                <a:sym typeface="Arial"/>
              </a:rPr>
              <a:t>10</a:t>
            </a:r>
            <a:endParaRPr sz="1867" b="1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8" name="Google Shape;628;p56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Объекты из класса</a:t>
            </a:r>
            <a:endParaRPr/>
          </a:p>
        </p:txBody>
      </p:sp>
      <p:sp>
        <p:nvSpPr>
          <p:cNvPr id="629" name="Google Shape;629;p56"/>
          <p:cNvSpPr/>
          <p:nvPr/>
        </p:nvSpPr>
        <p:spPr>
          <a:xfrm>
            <a:off x="728160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-8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30" name="Google Shape;630;p56"/>
          <p:cNvCxnSpPr>
            <a:endCxn id="629" idx="1"/>
          </p:cNvCxnSpPr>
          <p:nvPr/>
        </p:nvCxnSpPr>
        <p:spPr>
          <a:xfrm>
            <a:off x="2774000" y="4458367"/>
            <a:ext cx="4507600" cy="560000"/>
          </a:xfrm>
          <a:prstGeom prst="straightConnector1">
            <a:avLst/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7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636" name="Google Shape;636;p57"/>
          <p:cNvSpPr txBox="1">
            <a:spLocks noGrp="1"/>
          </p:cNvSpPr>
          <p:nvPr>
            <p:ph type="body" idx="1"/>
          </p:nvPr>
        </p:nvSpPr>
        <p:spPr>
          <a:xfrm>
            <a:off x="677335" y="1103764"/>
            <a:ext cx="8596800" cy="86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Конструктор класса</a:t>
            </a:r>
            <a:endParaRPr/>
          </a:p>
        </p:txBody>
      </p:sp>
      <p:sp>
        <p:nvSpPr>
          <p:cNvPr id="637" name="Google Shape;637;p57"/>
          <p:cNvSpPr txBox="1"/>
          <p:nvPr/>
        </p:nvSpPr>
        <p:spPr>
          <a:xfrm>
            <a:off x="748567" y="1924933"/>
            <a:ext cx="2818000" cy="254475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x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point1.x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.y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-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8" name="Google Shape;638;p57"/>
          <p:cNvSpPr txBox="1"/>
          <p:nvPr/>
        </p:nvSpPr>
        <p:spPr>
          <a:xfrm>
            <a:off x="4947667" y="1924934"/>
            <a:ext cx="4277200" cy="2832082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867" b="1" kern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x, y):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 = x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.y = y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Point(</a:t>
            </a:r>
            <a:r>
              <a:rPr lang="ru" sz="1867" b="1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ru" sz="1867" b="1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(point1.x)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10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(point1.y)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-8</a:t>
            </a:r>
            <a:endParaRPr sz="1867" kern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9" name="Google Shape;639;p57"/>
          <p:cNvSpPr/>
          <p:nvPr/>
        </p:nvSpPr>
        <p:spPr>
          <a:xfrm>
            <a:off x="3863833" y="2917133"/>
            <a:ext cx="891600" cy="512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8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645" name="Google Shape;645;p58"/>
          <p:cNvSpPr txBox="1">
            <a:spLocks noGrp="1"/>
          </p:cNvSpPr>
          <p:nvPr>
            <p:ph type="body" idx="1"/>
          </p:nvPr>
        </p:nvSpPr>
        <p:spPr>
          <a:xfrm>
            <a:off x="677335" y="1103764"/>
            <a:ext cx="8596800" cy="86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Конструктор класса</a:t>
            </a:r>
            <a:endParaRPr/>
          </a:p>
        </p:txBody>
      </p:sp>
      <p:sp>
        <p:nvSpPr>
          <p:cNvPr id="646" name="Google Shape;646;p58"/>
          <p:cNvSpPr txBox="1"/>
          <p:nvPr/>
        </p:nvSpPr>
        <p:spPr>
          <a:xfrm>
            <a:off x="677333" y="1858900"/>
            <a:ext cx="4277200" cy="2544759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b="1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867" b="1" kern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x, y):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b="1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= x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b="1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= y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867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-8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867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7" name="Google Shape;647;p58"/>
          <p:cNvSpPr/>
          <p:nvPr/>
        </p:nvSpPr>
        <p:spPr>
          <a:xfrm>
            <a:off x="6327300" y="1595633"/>
            <a:ext cx="2148800" cy="1103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8" name="Google Shape;648;p58"/>
          <p:cNvSpPr txBox="1"/>
          <p:nvPr/>
        </p:nvSpPr>
        <p:spPr>
          <a:xfrm>
            <a:off x="6315400" y="1103767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9" name="Google Shape;649;p58"/>
          <p:cNvSpPr/>
          <p:nvPr/>
        </p:nvSpPr>
        <p:spPr>
          <a:xfrm>
            <a:off x="6516767" y="1750267"/>
            <a:ext cx="1695200" cy="803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конструктор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0" name="Google Shape;650;p58"/>
          <p:cNvSpPr/>
          <p:nvPr/>
        </p:nvSpPr>
        <p:spPr>
          <a:xfrm>
            <a:off x="5937751" y="3984767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1" name="Google Shape;651;p58"/>
          <p:cNvSpPr txBox="1"/>
          <p:nvPr/>
        </p:nvSpPr>
        <p:spPr>
          <a:xfrm>
            <a:off x="6062579" y="3971558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2" name="Google Shape;652;p58"/>
          <p:cNvSpPr txBox="1"/>
          <p:nvPr/>
        </p:nvSpPr>
        <p:spPr>
          <a:xfrm>
            <a:off x="6875379" y="3949542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3" name="Google Shape;653;p58"/>
          <p:cNvSpPr txBox="1"/>
          <p:nvPr/>
        </p:nvSpPr>
        <p:spPr>
          <a:xfrm>
            <a:off x="5925851" y="3492900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4" name="Google Shape;654;p58"/>
          <p:cNvSpPr/>
          <p:nvPr/>
        </p:nvSpPr>
        <p:spPr>
          <a:xfrm>
            <a:off x="6102884" y="4436400"/>
            <a:ext cx="679600" cy="6796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9900FF"/>
                </a:solidFill>
                <a:latin typeface="Arial"/>
                <a:cs typeface="Arial"/>
                <a:sym typeface="Arial"/>
              </a:rPr>
              <a:t>10</a:t>
            </a:r>
            <a:endParaRPr sz="1867" b="1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5" name="Google Shape;655;p58"/>
          <p:cNvSpPr/>
          <p:nvPr/>
        </p:nvSpPr>
        <p:spPr>
          <a:xfrm>
            <a:off x="6933551" y="4436400"/>
            <a:ext cx="679600" cy="6796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9900FF"/>
                </a:solidFill>
                <a:latin typeface="Arial"/>
                <a:cs typeface="Arial"/>
                <a:sym typeface="Arial"/>
              </a:rPr>
              <a:t>-8</a:t>
            </a:r>
            <a:endParaRPr sz="1867" b="1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6" name="Google Shape;656;p58"/>
          <p:cNvSpPr/>
          <p:nvPr/>
        </p:nvSpPr>
        <p:spPr>
          <a:xfrm>
            <a:off x="8111384" y="3984767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38761D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7" name="Google Shape;657;p58"/>
          <p:cNvSpPr txBox="1"/>
          <p:nvPr/>
        </p:nvSpPr>
        <p:spPr>
          <a:xfrm>
            <a:off x="8236212" y="3971558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38761D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8" name="Google Shape;658;p58"/>
          <p:cNvSpPr txBox="1"/>
          <p:nvPr/>
        </p:nvSpPr>
        <p:spPr>
          <a:xfrm>
            <a:off x="9049012" y="3949542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38761D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9" name="Google Shape;659;p58"/>
          <p:cNvSpPr txBox="1"/>
          <p:nvPr/>
        </p:nvSpPr>
        <p:spPr>
          <a:xfrm>
            <a:off x="8099484" y="3492900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</a:t>
            </a:r>
            <a:endParaRPr sz="1867" kern="0">
              <a:solidFill>
                <a:srgbClr val="38761D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0" name="Google Shape;660;p58"/>
          <p:cNvSpPr/>
          <p:nvPr/>
        </p:nvSpPr>
        <p:spPr>
          <a:xfrm>
            <a:off x="8276517" y="4436400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38761D"/>
                </a:solidFill>
                <a:latin typeface="Arial"/>
                <a:cs typeface="Arial"/>
                <a:sym typeface="Arial"/>
              </a:rPr>
              <a:t>12</a:t>
            </a:r>
            <a:endParaRPr sz="1867" b="1" kern="0">
              <a:solidFill>
                <a:srgbClr val="38761D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1" name="Google Shape;661;p58"/>
          <p:cNvSpPr/>
          <p:nvPr/>
        </p:nvSpPr>
        <p:spPr>
          <a:xfrm>
            <a:off x="9107184" y="4436400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38761D"/>
                </a:solidFill>
                <a:latin typeface="Arial"/>
                <a:cs typeface="Arial"/>
                <a:sym typeface="Arial"/>
              </a:rPr>
              <a:t>5</a:t>
            </a:r>
            <a:endParaRPr sz="1867" b="1" kern="0">
              <a:solidFill>
                <a:srgbClr val="38761D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62" name="Google Shape;662;p58"/>
          <p:cNvCxnSpPr>
            <a:endCxn id="649" idx="1"/>
          </p:cNvCxnSpPr>
          <p:nvPr/>
        </p:nvCxnSpPr>
        <p:spPr>
          <a:xfrm rot="10800000" flipH="1">
            <a:off x="3973967" y="2152067"/>
            <a:ext cx="2542800" cy="18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3" name="Google Shape;663;p58"/>
          <p:cNvCxnSpPr>
            <a:stCxn id="649" idx="2"/>
            <a:endCxn id="653" idx="0"/>
          </p:cNvCxnSpPr>
          <p:nvPr/>
        </p:nvCxnSpPr>
        <p:spPr>
          <a:xfrm flipH="1">
            <a:off x="6579851" y="2553867"/>
            <a:ext cx="784516" cy="9390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" name="Google Shape;664;p58"/>
          <p:cNvCxnSpPr>
            <a:stCxn id="649" idx="2"/>
            <a:endCxn id="659" idx="0"/>
          </p:cNvCxnSpPr>
          <p:nvPr/>
        </p:nvCxnSpPr>
        <p:spPr>
          <a:xfrm>
            <a:off x="7364367" y="2553867"/>
            <a:ext cx="1389117" cy="9390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9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670" name="Google Shape;670;p59"/>
          <p:cNvSpPr txBox="1">
            <a:spLocks noGrp="1"/>
          </p:cNvSpPr>
          <p:nvPr>
            <p:ph type="body" idx="1"/>
          </p:nvPr>
        </p:nvSpPr>
        <p:spPr>
          <a:xfrm>
            <a:off x="677333" y="1103765"/>
            <a:ext cx="8596800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Пользовательский тип данных</a:t>
            </a:r>
            <a:endParaRPr/>
          </a:p>
        </p:txBody>
      </p:sp>
      <p:sp>
        <p:nvSpPr>
          <p:cNvPr id="671" name="Google Shape;671;p59"/>
          <p:cNvSpPr txBox="1"/>
          <p:nvPr/>
        </p:nvSpPr>
        <p:spPr>
          <a:xfrm>
            <a:off x="677333" y="1858901"/>
            <a:ext cx="5762400" cy="3119403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b="1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867" kern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x, y):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 = x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.y = y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 = 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-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 = 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(point1))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&lt;class '</a:t>
            </a:r>
            <a:r>
              <a:rPr lang="ru" sz="1867" b="1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'&gt;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(point2))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&lt;class '</a:t>
            </a:r>
            <a:r>
              <a:rPr lang="ru" sz="1867" b="1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'&gt;</a:t>
            </a:r>
            <a:endParaRPr sz="1867" kern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61B2C69-729B-4C9C-84F5-80430BDD0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1" y="532024"/>
            <a:ext cx="10783838" cy="747543"/>
          </a:xfrm>
        </p:spPr>
        <p:txBody>
          <a:bodyPr/>
          <a:lstStyle/>
          <a:p>
            <a:r>
              <a:rPr lang="ru-RU" sz="4400" dirty="0">
                <a:latin typeface="Yandex Sans Text Light" panose="02000000000000000000" pitchFamily="2" charset="-52"/>
              </a:rPr>
              <a:t>Модуль 3. </a:t>
            </a:r>
            <a:r>
              <a:rPr lang="en-US" sz="4400" dirty="0">
                <a:latin typeface="Yandex Sans Text Light" panose="02000000000000000000" pitchFamily="2" charset="-52"/>
              </a:rPr>
              <a:t>Python-</a:t>
            </a:r>
            <a:r>
              <a:rPr lang="ru-RU" sz="4400" dirty="0">
                <a:latin typeface="Yandex Sans Text Light" panose="02000000000000000000" pitchFamily="2" charset="-52"/>
              </a:rPr>
              <a:t>магия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399FCA6D-8D76-4C97-B591-C69C6E58E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5577" y="1383475"/>
            <a:ext cx="1374101" cy="611579"/>
          </a:xfrm>
        </p:spPr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(</a:t>
            </a:r>
            <a:r>
              <a:rPr lang="en-US" dirty="0">
                <a:latin typeface="Yandex Sans Text Light" panose="02000000000000000000" pitchFamily="2" charset="-52"/>
              </a:rPr>
              <a:t>4</a:t>
            </a:r>
            <a:r>
              <a:rPr lang="ru-RU" dirty="0">
                <a:latin typeface="Yandex Sans Text Light" panose="02000000000000000000" pitchFamily="2" charset="-52"/>
              </a:rPr>
              <a:t> </a:t>
            </a:r>
            <a:r>
              <a:rPr lang="ru-RU" dirty="0" err="1">
                <a:latin typeface="Yandex Sans Text Light" panose="02000000000000000000" pitchFamily="2" charset="-52"/>
              </a:rPr>
              <a:t>ак</a:t>
            </a:r>
            <a:r>
              <a:rPr lang="ru-RU" dirty="0">
                <a:latin typeface="Yandex Sans Text Light" panose="02000000000000000000" pitchFamily="2" charset="-52"/>
              </a:rPr>
              <a:t>. ч.)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8F94433-70AB-4C77-8764-021B0506F233}"/>
              </a:ext>
            </a:extLst>
          </p:cNvPr>
          <p:cNvSpPr/>
          <p:nvPr/>
        </p:nvSpPr>
        <p:spPr>
          <a:xfrm>
            <a:off x="553784" y="1614808"/>
            <a:ext cx="105258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Геттеры-сеттеры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Декоратор </a:t>
            </a:r>
            <a:r>
              <a:rPr lang="en-US" sz="4000" dirty="0" err="1">
                <a:solidFill>
                  <a:srgbClr val="FFFF00"/>
                </a:solidFill>
                <a:latin typeface="Yandex Sans Text Light" panose="02000000000000000000" pitchFamily="2" charset="-52"/>
              </a:rPr>
              <a:t>dataclass</a:t>
            </a:r>
            <a:endParaRPr lang="ru-RU" sz="4000" dirty="0">
              <a:solidFill>
                <a:srgbClr val="FFFF00"/>
              </a:solidFill>
              <a:latin typeface="Yandex Sans Text Light" panose="02000000000000000000" pitchFamily="2" charset="-52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Классы-функторы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Магические методы. Ч.1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__slots__</a:t>
            </a:r>
            <a:endParaRPr lang="ru-RU" sz="4000" dirty="0">
              <a:solidFill>
                <a:srgbClr val="FFFF00"/>
              </a:solidFill>
              <a:latin typeface="Yandex Sans Text Light" panose="02000000000000000000" pitchFamily="2" charset="-52"/>
            </a:endParaRPr>
          </a:p>
          <a:p>
            <a:endParaRPr lang="en-US" sz="4000" dirty="0">
              <a:solidFill>
                <a:srgbClr val="FFFF00"/>
              </a:solidFill>
              <a:latin typeface="Yandex Sans Text Light" panose="020000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64701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677" name="Google Shape;677;p60"/>
          <p:cNvSpPr txBox="1">
            <a:spLocks noGrp="1"/>
          </p:cNvSpPr>
          <p:nvPr>
            <p:ph type="body" idx="1"/>
          </p:nvPr>
        </p:nvSpPr>
        <p:spPr>
          <a:xfrm>
            <a:off x="677333" y="1103765"/>
            <a:ext cx="8596800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Пользовательский тип данных</a:t>
            </a:r>
            <a:endParaRPr/>
          </a:p>
        </p:txBody>
      </p:sp>
      <p:sp>
        <p:nvSpPr>
          <p:cNvPr id="678" name="Google Shape;678;p60"/>
          <p:cNvSpPr txBox="1"/>
          <p:nvPr/>
        </p:nvSpPr>
        <p:spPr>
          <a:xfrm>
            <a:off x="677333" y="1858901"/>
            <a:ext cx="5762400" cy="3119403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867" kern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x, y):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 = x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.y = y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 = Point(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-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 = Point(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(point1))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&lt;class '</a:t>
            </a:r>
            <a:r>
              <a:rPr lang="ru" sz="1867" b="1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'&gt;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(point2))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&lt;class '</a:t>
            </a:r>
            <a:r>
              <a:rPr lang="ru" sz="1867" b="1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'&gt;</a:t>
            </a:r>
            <a:endParaRPr sz="1867" kern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9" name="Google Shape;679;p60"/>
          <p:cNvSpPr txBox="1"/>
          <p:nvPr/>
        </p:nvSpPr>
        <p:spPr>
          <a:xfrm>
            <a:off x="6832467" y="1862568"/>
            <a:ext cx="5162800" cy="2832082"/>
          </a:xfrm>
          <a:prstGeom prst="rect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b="1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...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my_dict = {}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my_dict = </a:t>
            </a:r>
            <a:r>
              <a:rPr lang="ru" sz="1867" b="1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dict()</a:t>
            </a:r>
            <a:endParaRPr sz="1867" b="1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b="1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...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my_list = []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my_dict = </a:t>
            </a:r>
            <a:r>
              <a:rPr lang="ru" sz="1867" b="1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867" kern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 dirty="0"/>
              <a:t>Класс</a:t>
            </a:r>
            <a:endParaRPr dirty="0"/>
          </a:p>
        </p:txBody>
      </p:sp>
      <p:sp>
        <p:nvSpPr>
          <p:cNvPr id="677" name="Google Shape;677;p60"/>
          <p:cNvSpPr txBox="1">
            <a:spLocks noGrp="1"/>
          </p:cNvSpPr>
          <p:nvPr>
            <p:ph type="body" idx="1"/>
          </p:nvPr>
        </p:nvSpPr>
        <p:spPr>
          <a:xfrm>
            <a:off x="677333" y="1103765"/>
            <a:ext cx="8596800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en-US" sz="2400" dirty="0"/>
              <a:t>__str__  __</a:t>
            </a:r>
            <a:r>
              <a:rPr lang="en-US" sz="2400" dirty="0" err="1"/>
              <a:t>repr</a:t>
            </a:r>
            <a:r>
              <a:rPr lang="en-US" sz="2400" dirty="0"/>
              <a:t>__</a:t>
            </a:r>
            <a:endParaRPr sz="2400" dirty="0"/>
          </a:p>
        </p:txBody>
      </p:sp>
      <p:sp>
        <p:nvSpPr>
          <p:cNvPr id="678" name="Google Shape;678;p60"/>
          <p:cNvSpPr txBox="1"/>
          <p:nvPr/>
        </p:nvSpPr>
        <p:spPr>
          <a:xfrm>
            <a:off x="677333" y="2145126"/>
            <a:ext cx="10133235" cy="3323946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class </a:t>
            </a:r>
            <a:r>
              <a:rPr lang="en-US" sz="2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Point</a:t>
            </a:r>
            <a:r>
              <a:rPr lang="en-US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</a:t>
            </a:r>
          </a:p>
          <a:p>
            <a:pPr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</a:t>
            </a:r>
            <a:r>
              <a:rPr lang="en-US" sz="2400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def </a:t>
            </a:r>
            <a:r>
              <a:rPr lang="en-US" sz="2400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sz="2400" kern="0" dirty="0" err="1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init</a:t>
            </a:r>
            <a:r>
              <a:rPr lang="en-US" sz="2400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sz="2400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x, y):</a:t>
            </a:r>
          </a:p>
          <a:p>
            <a:pPr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sz="2400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x = x</a:t>
            </a:r>
          </a:p>
          <a:p>
            <a:pPr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sz="2400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y = y</a:t>
            </a:r>
          </a:p>
          <a:p>
            <a:pPr defTabSz="1219170">
              <a:buClr>
                <a:srgbClr val="000000"/>
              </a:buClr>
            </a:pPr>
            <a:endParaRPr lang="en-US" sz="2400" kern="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</a:t>
            </a:r>
            <a:r>
              <a:rPr lang="en-US" altLang="ru-RU" sz="28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def </a:t>
            </a:r>
            <a:r>
              <a:rPr lang="en-US" altLang="ru-RU" sz="280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__str__</a:t>
            </a:r>
            <a:r>
              <a:rPr lang="en-US" altLang="ru-RU" sz="28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altLang="ru-RU" sz="280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self</a:t>
            </a:r>
            <a:r>
              <a:rPr lang="en-US" altLang="ru-RU" sz="28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):</a:t>
            </a:r>
            <a:br>
              <a:rPr lang="en-US" altLang="ru-RU" sz="28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altLang="ru-RU" sz="28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altLang="ru-RU" sz="28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 </a:t>
            </a:r>
            <a:r>
              <a:rPr lang="en-US" altLang="ru-RU" sz="2800" dirty="0">
                <a:solidFill>
                  <a:srgbClr val="067D17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f'</a:t>
            </a:r>
            <a:r>
              <a:rPr lang="ru-RU" altLang="ru-RU" sz="2800" dirty="0">
                <a:solidFill>
                  <a:srgbClr val="067D17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Точка</a:t>
            </a:r>
            <a:r>
              <a:rPr lang="en-US" altLang="ru-RU" sz="2800" dirty="0">
                <a:solidFill>
                  <a:srgbClr val="067D17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: </a:t>
            </a:r>
            <a:r>
              <a:rPr lang="en-US" altLang="ru-RU" sz="2800" dirty="0">
                <a:solidFill>
                  <a:srgbClr val="0037A6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en-US" altLang="ru-RU" sz="28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self</a:t>
            </a:r>
            <a:r>
              <a:rPr lang="en-US" altLang="ru-RU" sz="28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.__x</a:t>
            </a:r>
            <a:r>
              <a:rPr lang="en-US" altLang="ru-RU" sz="2800" dirty="0">
                <a:solidFill>
                  <a:srgbClr val="0037A6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lang="en-US" altLang="ru-RU" sz="2800" dirty="0">
                <a:solidFill>
                  <a:srgbClr val="067D17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US" altLang="ru-RU" sz="2800" dirty="0">
                <a:solidFill>
                  <a:srgbClr val="0037A6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en-US" altLang="ru-RU" sz="28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self</a:t>
            </a:r>
            <a:r>
              <a:rPr lang="en-US" altLang="ru-RU" sz="28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.__y</a:t>
            </a:r>
            <a:r>
              <a:rPr lang="en-US" altLang="ru-RU" sz="2800" dirty="0">
                <a:solidFill>
                  <a:srgbClr val="0037A6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lang="en-US" altLang="ru-RU" sz="2800" dirty="0">
                <a:solidFill>
                  <a:srgbClr val="067D17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ru-RU" altLang="ru-RU" sz="2400" dirty="0"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altLang="ru-RU" sz="5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1219170">
              <a:buClr>
                <a:srgbClr val="000000"/>
              </a:buClr>
            </a:pPr>
            <a:endParaRPr lang="en-US" sz="2400" kern="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80728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617795" y="180179"/>
            <a:ext cx="1697155" cy="743242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 dirty="0"/>
              <a:t>Класс</a:t>
            </a:r>
            <a:endParaRPr dirty="0"/>
          </a:p>
        </p:txBody>
      </p:sp>
      <p:sp>
        <p:nvSpPr>
          <p:cNvPr id="677" name="Google Shape;677;p60"/>
          <p:cNvSpPr txBox="1">
            <a:spLocks noGrp="1"/>
          </p:cNvSpPr>
          <p:nvPr>
            <p:ph type="body" idx="1"/>
          </p:nvPr>
        </p:nvSpPr>
        <p:spPr>
          <a:xfrm>
            <a:off x="7741810" y="180179"/>
            <a:ext cx="2906525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-RU" sz="2400" dirty="0"/>
              <a:t>Геттеры-сеттеры</a:t>
            </a:r>
            <a:endParaRPr sz="2400" dirty="0"/>
          </a:p>
        </p:txBody>
      </p:sp>
      <p:sp>
        <p:nvSpPr>
          <p:cNvPr id="678" name="Google Shape;678;p60"/>
          <p:cNvSpPr txBox="1"/>
          <p:nvPr/>
        </p:nvSpPr>
        <p:spPr>
          <a:xfrm>
            <a:off x="483693" y="1089352"/>
            <a:ext cx="4661582" cy="1631175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class </a:t>
            </a:r>
            <a:r>
              <a:rPr lang="en-US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Point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</a:t>
            </a: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def 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 err="1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init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x, y):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x = x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y = y</a:t>
            </a:r>
          </a:p>
          <a:p>
            <a:pPr defTabSz="1219170">
              <a:buClr>
                <a:srgbClr val="000000"/>
              </a:buClr>
            </a:pPr>
            <a:endParaRPr lang="en-US" kern="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678;p60">
            <a:extLst>
              <a:ext uri="{FF2B5EF4-FFF2-40B4-BE49-F238E27FC236}">
                <a16:creationId xmlns:a16="http://schemas.microsoft.com/office/drawing/2014/main" id="{56D70005-BE46-4E6C-93D0-DCD96C1EAC17}"/>
              </a:ext>
            </a:extLst>
          </p:cNvPr>
          <p:cNvSpPr txBox="1"/>
          <p:nvPr/>
        </p:nvSpPr>
        <p:spPr>
          <a:xfrm>
            <a:off x="6399707" y="1070892"/>
            <a:ext cx="5590730" cy="5847714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.__x,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.__y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x, y):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.__x = x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.__y = y</a:t>
            </a: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</a:t>
            </a:r>
            <a:r>
              <a:rPr lang="ru-RU" altLang="ru-RU" sz="2000" b="1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A.set_coords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</a:t>
            </a:r>
            <a:r>
              <a:rPr lang="ru-RU" altLang="ru-RU" sz="2000" b="1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1219170">
              <a:buClr>
                <a:srgbClr val="000000"/>
              </a:buClr>
            </a:pPr>
            <a:endParaRPr lang="en-US" sz="2000" kern="0" dirty="0">
              <a:solidFill>
                <a:srgbClr val="080808"/>
              </a:solidFill>
              <a:highlight>
                <a:srgbClr val="FFFFFF"/>
              </a:highlight>
              <a:latin typeface="Open Sans" panose="020B0606030504020204"/>
              <a:ea typeface="Courier New"/>
              <a:cs typeface="Courier New"/>
              <a:sym typeface="Courier New"/>
            </a:endParaRPr>
          </a:p>
        </p:txBody>
      </p:sp>
      <p:sp>
        <p:nvSpPr>
          <p:cNvPr id="8" name="Google Shape;677;p60">
            <a:extLst>
              <a:ext uri="{FF2B5EF4-FFF2-40B4-BE49-F238E27FC236}">
                <a16:creationId xmlns:a16="http://schemas.microsoft.com/office/drawing/2014/main" id="{0D020AAC-5000-4308-960C-629EE6C6C234}"/>
              </a:ext>
            </a:extLst>
          </p:cNvPr>
          <p:cNvSpPr txBox="1">
            <a:spLocks/>
          </p:cNvSpPr>
          <p:nvPr/>
        </p:nvSpPr>
        <p:spPr>
          <a:xfrm>
            <a:off x="1060247" y="3214396"/>
            <a:ext cx="3747728" cy="184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20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8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public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protected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private</a:t>
            </a:r>
            <a:endParaRPr lang="ru-RU" sz="2400" kern="0" dirty="0"/>
          </a:p>
        </p:txBody>
      </p:sp>
    </p:spTree>
    <p:extLst>
      <p:ext uri="{BB962C8B-B14F-4D97-AF65-F5344CB8AC3E}">
        <p14:creationId xmlns:p14="http://schemas.microsoft.com/office/powerpoint/2010/main" val="335218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617795" y="180179"/>
            <a:ext cx="1697155" cy="743242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 dirty="0"/>
              <a:t>Класс</a:t>
            </a:r>
            <a:endParaRPr dirty="0"/>
          </a:p>
        </p:txBody>
      </p:sp>
      <p:sp>
        <p:nvSpPr>
          <p:cNvPr id="677" name="Google Shape;677;p60"/>
          <p:cNvSpPr txBox="1">
            <a:spLocks noGrp="1"/>
          </p:cNvSpPr>
          <p:nvPr>
            <p:ph type="body" idx="1"/>
          </p:nvPr>
        </p:nvSpPr>
        <p:spPr>
          <a:xfrm>
            <a:off x="6592529" y="180179"/>
            <a:ext cx="4269657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-RU" sz="2400" dirty="0"/>
              <a:t>Геттер </a:t>
            </a:r>
            <a:r>
              <a:rPr lang="en-US" sz="2400" dirty="0"/>
              <a:t>(property)</a:t>
            </a:r>
            <a:endParaRPr sz="2400" dirty="0"/>
          </a:p>
        </p:txBody>
      </p:sp>
      <p:sp>
        <p:nvSpPr>
          <p:cNvPr id="678" name="Google Shape;678;p60"/>
          <p:cNvSpPr txBox="1"/>
          <p:nvPr/>
        </p:nvSpPr>
        <p:spPr>
          <a:xfrm>
            <a:off x="483693" y="1089352"/>
            <a:ext cx="4661582" cy="1631175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class </a:t>
            </a:r>
            <a:r>
              <a:rPr lang="en-US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Point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</a:t>
            </a: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def 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 err="1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init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x, y):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x = x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y = y</a:t>
            </a:r>
          </a:p>
          <a:p>
            <a:pPr defTabSz="1219170">
              <a:buClr>
                <a:srgbClr val="000000"/>
              </a:buClr>
            </a:pPr>
            <a:endParaRPr lang="en-US" kern="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678;p60">
            <a:extLst>
              <a:ext uri="{FF2B5EF4-FFF2-40B4-BE49-F238E27FC236}">
                <a16:creationId xmlns:a16="http://schemas.microsoft.com/office/drawing/2014/main" id="{56D70005-BE46-4E6C-93D0-DCD96C1EAC17}"/>
              </a:ext>
            </a:extLst>
          </p:cNvPr>
          <p:cNvSpPr txBox="1"/>
          <p:nvPr/>
        </p:nvSpPr>
        <p:spPr>
          <a:xfrm>
            <a:off x="6399707" y="1070892"/>
            <a:ext cx="5590730" cy="4616608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.__x,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.__y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coords</a:t>
            </a:r>
            <a:r>
              <a:rPr lang="en-US" altLang="ru-RU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property(</a:t>
            </a:r>
            <a:r>
              <a:rPr lang="en-US" altLang="ru-RU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en-US" altLang="ru-RU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b="1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1219170">
              <a:buClr>
                <a:srgbClr val="000000"/>
              </a:buClr>
            </a:pPr>
            <a:endParaRPr lang="en-US" sz="2000" kern="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8" name="Google Shape;677;p60">
            <a:extLst>
              <a:ext uri="{FF2B5EF4-FFF2-40B4-BE49-F238E27FC236}">
                <a16:creationId xmlns:a16="http://schemas.microsoft.com/office/drawing/2014/main" id="{0D020AAC-5000-4308-960C-629EE6C6C234}"/>
              </a:ext>
            </a:extLst>
          </p:cNvPr>
          <p:cNvSpPr txBox="1">
            <a:spLocks/>
          </p:cNvSpPr>
          <p:nvPr/>
        </p:nvSpPr>
        <p:spPr>
          <a:xfrm>
            <a:off x="1060247" y="3214396"/>
            <a:ext cx="3747728" cy="184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20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8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public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protected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private</a:t>
            </a:r>
            <a:endParaRPr lang="ru-RU" sz="2400" kern="0" dirty="0"/>
          </a:p>
        </p:txBody>
      </p:sp>
    </p:spTree>
    <p:extLst>
      <p:ext uri="{BB962C8B-B14F-4D97-AF65-F5344CB8AC3E}">
        <p14:creationId xmlns:p14="http://schemas.microsoft.com/office/powerpoint/2010/main" val="46595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617795" y="180179"/>
            <a:ext cx="1697155" cy="743242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 dirty="0"/>
              <a:t>Класс</a:t>
            </a:r>
            <a:endParaRPr dirty="0"/>
          </a:p>
        </p:txBody>
      </p:sp>
      <p:sp>
        <p:nvSpPr>
          <p:cNvPr id="677" name="Google Shape;677;p60"/>
          <p:cNvSpPr txBox="1">
            <a:spLocks noGrp="1"/>
          </p:cNvSpPr>
          <p:nvPr>
            <p:ph type="body" idx="1"/>
          </p:nvPr>
        </p:nvSpPr>
        <p:spPr>
          <a:xfrm>
            <a:off x="7100254" y="261600"/>
            <a:ext cx="4046248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-RU" sz="2400" dirty="0" err="1"/>
              <a:t>Геттер+сеттер</a:t>
            </a:r>
            <a:r>
              <a:rPr lang="ru-RU" sz="2400" dirty="0"/>
              <a:t> (</a:t>
            </a:r>
            <a:r>
              <a:rPr lang="en-US" sz="2400" dirty="0"/>
              <a:t>property)</a:t>
            </a:r>
          </a:p>
        </p:txBody>
      </p:sp>
      <p:sp>
        <p:nvSpPr>
          <p:cNvPr id="678" name="Google Shape;678;p60"/>
          <p:cNvSpPr txBox="1"/>
          <p:nvPr/>
        </p:nvSpPr>
        <p:spPr>
          <a:xfrm>
            <a:off x="483693" y="1089352"/>
            <a:ext cx="4661582" cy="1631175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class </a:t>
            </a:r>
            <a:r>
              <a:rPr lang="en-US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Point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</a:t>
            </a: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def 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 err="1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init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x, y):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x = x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y = y</a:t>
            </a:r>
          </a:p>
          <a:p>
            <a:pPr defTabSz="1219170">
              <a:buClr>
                <a:srgbClr val="000000"/>
              </a:buClr>
            </a:pPr>
            <a:endParaRPr lang="en-US" kern="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678;p60">
            <a:extLst>
              <a:ext uri="{FF2B5EF4-FFF2-40B4-BE49-F238E27FC236}">
                <a16:creationId xmlns:a16="http://schemas.microsoft.com/office/drawing/2014/main" id="{56D70005-BE46-4E6C-93D0-DCD96C1EAC17}"/>
              </a:ext>
            </a:extLst>
          </p:cNvPr>
          <p:cNvSpPr txBox="1"/>
          <p:nvPr/>
        </p:nvSpPr>
        <p:spPr>
          <a:xfrm>
            <a:off x="5466735" y="1010286"/>
            <a:ext cx="6725265" cy="5847714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.__x,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.__y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x, y):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.__x = x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.__y = y</a:t>
            </a: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coords</a:t>
            </a:r>
            <a:r>
              <a:rPr lang="en-US" altLang="ru-RU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property(</a:t>
            </a:r>
            <a:r>
              <a:rPr lang="en-US" altLang="ru-RU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get_coords,set_coords</a:t>
            </a:r>
            <a:r>
              <a:rPr lang="en-US" altLang="ru-RU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b="1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1219170">
              <a:buClr>
                <a:srgbClr val="000000"/>
              </a:buClr>
            </a:pPr>
            <a:endParaRPr lang="en-US" sz="2000" kern="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8" name="Google Shape;677;p60">
            <a:extLst>
              <a:ext uri="{FF2B5EF4-FFF2-40B4-BE49-F238E27FC236}">
                <a16:creationId xmlns:a16="http://schemas.microsoft.com/office/drawing/2014/main" id="{0D020AAC-5000-4308-960C-629EE6C6C234}"/>
              </a:ext>
            </a:extLst>
          </p:cNvPr>
          <p:cNvSpPr txBox="1">
            <a:spLocks/>
          </p:cNvSpPr>
          <p:nvPr/>
        </p:nvSpPr>
        <p:spPr>
          <a:xfrm>
            <a:off x="1060247" y="3214396"/>
            <a:ext cx="3747728" cy="184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20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8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public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protected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private</a:t>
            </a:r>
            <a:endParaRPr lang="ru-RU" sz="2400" kern="0" dirty="0"/>
          </a:p>
        </p:txBody>
      </p:sp>
    </p:spTree>
    <p:extLst>
      <p:ext uri="{BB962C8B-B14F-4D97-AF65-F5344CB8AC3E}">
        <p14:creationId xmlns:p14="http://schemas.microsoft.com/office/powerpoint/2010/main" val="325662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617795" y="180179"/>
            <a:ext cx="1697155" cy="743242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 dirty="0"/>
              <a:t>Класс</a:t>
            </a:r>
            <a:endParaRPr dirty="0"/>
          </a:p>
        </p:txBody>
      </p:sp>
      <p:sp>
        <p:nvSpPr>
          <p:cNvPr id="677" name="Google Shape;677;p60"/>
          <p:cNvSpPr txBox="1">
            <a:spLocks noGrp="1"/>
          </p:cNvSpPr>
          <p:nvPr>
            <p:ph type="body" idx="1"/>
          </p:nvPr>
        </p:nvSpPr>
        <p:spPr>
          <a:xfrm>
            <a:off x="6096000" y="261600"/>
            <a:ext cx="4757449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-RU" sz="2400" dirty="0" err="1"/>
              <a:t>Геттер+сеттер</a:t>
            </a:r>
            <a:r>
              <a:rPr lang="ru-RU" sz="2400" dirty="0"/>
              <a:t> (</a:t>
            </a:r>
            <a:r>
              <a:rPr lang="en-US" sz="2400" dirty="0"/>
              <a:t>@property)</a:t>
            </a:r>
          </a:p>
        </p:txBody>
      </p:sp>
      <p:sp>
        <p:nvSpPr>
          <p:cNvPr id="678" name="Google Shape;678;p60"/>
          <p:cNvSpPr txBox="1"/>
          <p:nvPr/>
        </p:nvSpPr>
        <p:spPr>
          <a:xfrm>
            <a:off x="483693" y="1089352"/>
            <a:ext cx="4661582" cy="1631175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class </a:t>
            </a:r>
            <a:r>
              <a:rPr lang="en-US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Point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</a:t>
            </a: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def 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 err="1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init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x, y):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x = x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y = y</a:t>
            </a:r>
          </a:p>
          <a:p>
            <a:pPr defTabSz="1219170">
              <a:buClr>
                <a:srgbClr val="000000"/>
              </a:buClr>
            </a:pPr>
            <a:endParaRPr lang="en-US" kern="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678;p60">
            <a:extLst>
              <a:ext uri="{FF2B5EF4-FFF2-40B4-BE49-F238E27FC236}">
                <a16:creationId xmlns:a16="http://schemas.microsoft.com/office/drawing/2014/main" id="{56D70005-BE46-4E6C-93D0-DCD96C1EAC17}"/>
              </a:ext>
            </a:extLst>
          </p:cNvPr>
          <p:cNvSpPr txBox="1"/>
          <p:nvPr/>
        </p:nvSpPr>
        <p:spPr>
          <a:xfrm>
            <a:off x="5687962" y="1305254"/>
            <a:ext cx="6241572" cy="4555053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ru-RU" altLang="ru-RU" sz="2000" dirty="0" err="1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br>
              <a:rPr lang="ru-RU" altLang="ru-RU" sz="2000" dirty="0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.__x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ru-RU" altLang="ru-RU" sz="2000" dirty="0" err="1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x.setter</a:t>
            </a:r>
            <a:br>
              <a:rPr lang="ru-RU" altLang="ru-RU" sz="2000" dirty="0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x):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.__x = x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A.x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A.x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1219170">
              <a:buClr>
                <a:srgbClr val="000000"/>
              </a:buClr>
            </a:pPr>
            <a:endParaRPr lang="en-US" sz="2000" kern="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8" name="Google Shape;677;p60">
            <a:extLst>
              <a:ext uri="{FF2B5EF4-FFF2-40B4-BE49-F238E27FC236}">
                <a16:creationId xmlns:a16="http://schemas.microsoft.com/office/drawing/2014/main" id="{0D020AAC-5000-4308-960C-629EE6C6C234}"/>
              </a:ext>
            </a:extLst>
          </p:cNvPr>
          <p:cNvSpPr txBox="1">
            <a:spLocks/>
          </p:cNvSpPr>
          <p:nvPr/>
        </p:nvSpPr>
        <p:spPr>
          <a:xfrm>
            <a:off x="1060247" y="3214396"/>
            <a:ext cx="3747728" cy="184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20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8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public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protected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private</a:t>
            </a:r>
            <a:endParaRPr lang="ru-RU" sz="2400" kern="0" dirty="0"/>
          </a:p>
        </p:txBody>
      </p:sp>
    </p:spTree>
    <p:extLst>
      <p:ext uri="{BB962C8B-B14F-4D97-AF65-F5344CB8AC3E}">
        <p14:creationId xmlns:p14="http://schemas.microsoft.com/office/powerpoint/2010/main" val="396831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6853084" y="125031"/>
            <a:ext cx="4868605" cy="743242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 dirty="0"/>
              <a:t>Класс</a:t>
            </a:r>
            <a:r>
              <a:rPr lang="en-US" dirty="0"/>
              <a:t> @</a:t>
            </a:r>
            <a:r>
              <a:rPr lang="en-US" dirty="0" err="1"/>
              <a:t>dataclass</a:t>
            </a:r>
            <a:endParaRPr dirty="0"/>
          </a:p>
        </p:txBody>
      </p:sp>
      <p:sp>
        <p:nvSpPr>
          <p:cNvPr id="677" name="Google Shape;677;p60"/>
          <p:cNvSpPr txBox="1">
            <a:spLocks noGrp="1"/>
          </p:cNvSpPr>
          <p:nvPr>
            <p:ph type="body" idx="1"/>
          </p:nvPr>
        </p:nvSpPr>
        <p:spPr>
          <a:xfrm>
            <a:off x="7275732" y="2862744"/>
            <a:ext cx="4023308" cy="1132511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-RU" sz="2400" dirty="0"/>
              <a:t>Вычисляемые свойства</a:t>
            </a:r>
          </a:p>
          <a:p>
            <a:pPr marL="0" indent="0"/>
            <a:r>
              <a:rPr lang="ru-RU" altLang="ru-RU" sz="2400" dirty="0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ru-RU" altLang="ru-RU" sz="2400" dirty="0" err="1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post_init</a:t>
            </a:r>
            <a:r>
              <a:rPr lang="ru-RU" altLang="ru-RU" sz="2400" dirty="0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endParaRPr lang="en-US" sz="2400" dirty="0"/>
          </a:p>
        </p:txBody>
      </p:sp>
      <p:sp>
        <p:nvSpPr>
          <p:cNvPr id="678" name="Google Shape;678;p60"/>
          <p:cNvSpPr txBox="1"/>
          <p:nvPr/>
        </p:nvSpPr>
        <p:spPr>
          <a:xfrm>
            <a:off x="691537" y="288300"/>
            <a:ext cx="5945237" cy="2769949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dataclasses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dataclass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ru-RU" altLang="ru-RU" sz="2000" dirty="0" err="1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dataclass</a:t>
            </a:r>
            <a:br>
              <a:rPr lang="ru-RU" altLang="ru-RU" sz="2000" dirty="0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x: </a:t>
            </a: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br>
              <a:rPr lang="ru-RU" altLang="ru-RU" sz="20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y: </a:t>
            </a: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1219170">
              <a:buClr>
                <a:srgbClr val="000000"/>
              </a:buClr>
            </a:pPr>
            <a:endParaRPr lang="en-US" sz="2000" kern="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5" name="Google Shape;678;p60">
            <a:extLst>
              <a:ext uri="{FF2B5EF4-FFF2-40B4-BE49-F238E27FC236}">
                <a16:creationId xmlns:a16="http://schemas.microsoft.com/office/drawing/2014/main" id="{56D70005-BE46-4E6C-93D0-DCD96C1EAC17}"/>
              </a:ext>
            </a:extLst>
          </p:cNvPr>
          <p:cNvSpPr txBox="1"/>
          <p:nvPr/>
        </p:nvSpPr>
        <p:spPr>
          <a:xfrm>
            <a:off x="803789" y="4509581"/>
            <a:ext cx="9158748" cy="1477287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ru-RU" altLang="ru-RU" sz="2000" dirty="0" err="1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post_init</a:t>
            </a:r>
            <a:r>
              <a:rPr lang="ru-RU" altLang="ru-RU" sz="2000" dirty="0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.x,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.y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.x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**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.y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**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**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1219170">
              <a:buClr>
                <a:srgbClr val="000000"/>
              </a:buClr>
            </a:pPr>
            <a:endParaRPr lang="en-US" sz="2000" kern="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74C13-9EBC-4DE3-A90A-E097FB764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820B023-B2BB-4E0B-BBCF-88517AE08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25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2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Основы ООП</a:t>
            </a:r>
            <a:endParaRPr/>
          </a:p>
        </p:txBody>
      </p:sp>
      <p:sp>
        <p:nvSpPr>
          <p:cNvPr id="691" name="Google Shape;691;p62"/>
          <p:cNvSpPr txBox="1">
            <a:spLocks noGrp="1"/>
          </p:cNvSpPr>
          <p:nvPr>
            <p:ph type="body" idx="2"/>
          </p:nvPr>
        </p:nvSpPr>
        <p:spPr>
          <a:xfrm>
            <a:off x="3626300" y="1103597"/>
            <a:ext cx="4038800" cy="6720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buNone/>
            </a:pPr>
            <a:r>
              <a:rPr lang="ru">
                <a:solidFill>
                  <a:srgbClr val="0B5394"/>
                </a:solidFill>
              </a:rPr>
              <a:t>Класс- </a:t>
            </a:r>
            <a:r>
              <a:rPr lang="ru" b="0"/>
              <a:t>чертеж для объекта</a:t>
            </a:r>
            <a:endParaRPr b="0"/>
          </a:p>
        </p:txBody>
      </p:sp>
      <p:pic>
        <p:nvPicPr>
          <p:cNvPr id="692" name="Google Shape;6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67" y="1103601"/>
            <a:ext cx="2891867" cy="26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967" y="4635068"/>
            <a:ext cx="1623333" cy="1549833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62"/>
          <p:cNvSpPr txBox="1">
            <a:spLocks noGrp="1"/>
          </p:cNvSpPr>
          <p:nvPr>
            <p:ph type="body" idx="2"/>
          </p:nvPr>
        </p:nvSpPr>
        <p:spPr>
          <a:xfrm>
            <a:off x="677333" y="3888433"/>
            <a:ext cx="8141200" cy="6720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buNone/>
            </a:pPr>
            <a:r>
              <a:rPr lang="ru">
                <a:solidFill>
                  <a:srgbClr val="0B5394"/>
                </a:solidFill>
              </a:rPr>
              <a:t>Объекты - “</a:t>
            </a:r>
            <a:r>
              <a:rPr lang="ru" b="0"/>
              <a:t>детали” создаваемые на основании класса (Чертежа”)</a:t>
            </a:r>
            <a:endParaRPr b="0"/>
          </a:p>
        </p:txBody>
      </p:sp>
      <p:pic>
        <p:nvPicPr>
          <p:cNvPr id="695" name="Google Shape;69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8567" y="4635068"/>
            <a:ext cx="1623333" cy="154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167" y="4635068"/>
            <a:ext cx="1623333" cy="154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2967" y="4635068"/>
            <a:ext cx="1623333" cy="15498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85;p61">
            <a:extLst>
              <a:ext uri="{FF2B5EF4-FFF2-40B4-BE49-F238E27FC236}">
                <a16:creationId xmlns:a16="http://schemas.microsoft.com/office/drawing/2014/main" id="{59F2721A-3068-4B83-B0BF-41298678BE6C}"/>
              </a:ext>
            </a:extLst>
          </p:cNvPr>
          <p:cNvSpPr txBox="1">
            <a:spLocks/>
          </p:cNvSpPr>
          <p:nvPr/>
        </p:nvSpPr>
        <p:spPr>
          <a:xfrm>
            <a:off x="6682967" y="551800"/>
            <a:ext cx="5002636" cy="4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14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1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9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9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 defTabSz="914400">
              <a:buFont typeface="Noto Sans Symbols"/>
              <a:buNone/>
            </a:pPr>
            <a:r>
              <a:rPr lang="ru-RU" sz="2400" kern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Объе́ктно-ориенти́рованное программи́рование (ООП)</a:t>
            </a:r>
            <a:r>
              <a:rPr lang="ru-RU" sz="2400" b="0" kern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— методология программирования, основанная на представлении программы в виде совокупности объектов, каждый из которых является экземпляром определенного класса.</a:t>
            </a:r>
            <a:endParaRPr lang="ru-RU" sz="2400" kern="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3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Основы ООП</a:t>
            </a:r>
            <a:endParaRPr/>
          </a:p>
        </p:txBody>
      </p:sp>
      <p:pic>
        <p:nvPicPr>
          <p:cNvPr id="703" name="Google Shape;70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467" y="1292900"/>
            <a:ext cx="9074101" cy="5117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4"/>
          <p:cNvSpPr txBox="1">
            <a:spLocks noGrp="1"/>
          </p:cNvSpPr>
          <p:nvPr>
            <p:ph type="title"/>
          </p:nvPr>
        </p:nvSpPr>
        <p:spPr>
          <a:xfrm>
            <a:off x="677325" y="469575"/>
            <a:ext cx="9334000" cy="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ru"/>
              <a:t>Мини-практика</a:t>
            </a:r>
            <a:endParaRPr/>
          </a:p>
        </p:txBody>
      </p:sp>
      <p:sp>
        <p:nvSpPr>
          <p:cNvPr id="709" name="Google Shape;709;p64"/>
          <p:cNvSpPr txBox="1"/>
          <p:nvPr/>
        </p:nvSpPr>
        <p:spPr>
          <a:xfrm>
            <a:off x="1153875" y="2041200"/>
            <a:ext cx="8996800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lnSpc>
                <a:spcPct val="130000"/>
              </a:lnSpc>
              <a:buClr>
                <a:srgbClr val="000000"/>
              </a:buClr>
            </a:pPr>
            <a:r>
              <a:rPr lang="ru" sz="20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Смотрим задание на github’е “</a:t>
            </a:r>
            <a:r>
              <a:rPr lang="ru" sz="2000" b="1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Module-1</a:t>
            </a:r>
            <a:r>
              <a:rPr lang="ru" sz="20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ru" sz="2000" b="1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practice</a:t>
            </a:r>
            <a:r>
              <a:rPr lang="ru" sz="20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ru" sz="2000" kern="0">
                <a:solidFill>
                  <a:srgbClr val="2681C4"/>
                </a:solidFill>
                <a:latin typeface="Open Sans"/>
                <a:ea typeface="Open Sans"/>
                <a:cs typeface="Open Sans"/>
                <a:sym typeface="Open Sans"/>
              </a:rPr>
              <a:t>points/</a:t>
            </a:r>
            <a:r>
              <a:rPr lang="ru" sz="20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sz="2000" kern="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30000"/>
              </a:lnSpc>
              <a:buClr>
                <a:srgbClr val="000000"/>
              </a:buClr>
            </a:pPr>
            <a:r>
              <a:rPr lang="ru" sz="20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Выполняем первую задачу </a:t>
            </a:r>
            <a:r>
              <a:rPr lang="ru" sz="2000" b="1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01_distance.py</a:t>
            </a:r>
            <a:endParaRPr sz="2000" b="1" kern="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30000"/>
              </a:lnSpc>
              <a:buClr>
                <a:srgbClr val="000000"/>
              </a:buClr>
            </a:pPr>
            <a:r>
              <a:rPr lang="ru" sz="20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Отрабатываем новые инструменты</a:t>
            </a:r>
            <a:endParaRPr sz="2000" kern="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30000"/>
              </a:lnSpc>
              <a:buClr>
                <a:srgbClr val="000000"/>
              </a:buClr>
            </a:pPr>
            <a:r>
              <a:rPr lang="ru" sz="20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Спрашиваем</a:t>
            </a:r>
            <a:endParaRPr sz="2000" kern="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30000"/>
              </a:lnSpc>
              <a:spcBef>
                <a:spcPts val="1067"/>
              </a:spcBef>
              <a:buClr>
                <a:srgbClr val="2681C4"/>
              </a:buClr>
              <a:buSzPts val="1200"/>
            </a:pPr>
            <a:endParaRPr sz="2000" kern="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64"/>
          <p:cNvSpPr txBox="1"/>
          <p:nvPr/>
        </p:nvSpPr>
        <p:spPr>
          <a:xfrm>
            <a:off x="634251" y="1500075"/>
            <a:ext cx="6952000" cy="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ru" sz="2267" b="1" kern="0">
                <a:solidFill>
                  <a:srgbClr val="2681C4"/>
                </a:solidFill>
                <a:latin typeface="Open Sans"/>
                <a:ea typeface="Open Sans"/>
                <a:cs typeface="Open Sans"/>
                <a:sym typeface="Open Sans"/>
              </a:rPr>
              <a:t>План:</a:t>
            </a:r>
            <a:endParaRPr sz="2000" b="1" kern="0">
              <a:solidFill>
                <a:srgbClr val="2681C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1" name="Google Shape;71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0349" y="1159326"/>
            <a:ext cx="1101375" cy="11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" y="2144453"/>
            <a:ext cx="223200" cy="2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375" y="2550835"/>
            <a:ext cx="223200" cy="2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621" y="3305654"/>
            <a:ext cx="305311" cy="22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511" y="2933617"/>
            <a:ext cx="223200" cy="2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64"/>
          <p:cNvSpPr/>
          <p:nvPr/>
        </p:nvSpPr>
        <p:spPr>
          <a:xfrm>
            <a:off x="2063453" y="4989861"/>
            <a:ext cx="88000" cy="880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7" name="Google Shape;717;p64"/>
          <p:cNvSpPr/>
          <p:nvPr/>
        </p:nvSpPr>
        <p:spPr>
          <a:xfrm>
            <a:off x="3178285" y="4352109"/>
            <a:ext cx="88000" cy="880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718" name="Google Shape;718;p64"/>
          <p:cNvCxnSpPr>
            <a:stCxn id="716" idx="5"/>
            <a:endCxn id="717" idx="3"/>
          </p:cNvCxnSpPr>
          <p:nvPr/>
        </p:nvCxnSpPr>
        <p:spPr>
          <a:xfrm rot="10800000" flipH="1">
            <a:off x="2138567" y="4427375"/>
            <a:ext cx="1052800" cy="63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9" name="Google Shape;719;p64"/>
          <p:cNvSpPr txBox="1"/>
          <p:nvPr/>
        </p:nvSpPr>
        <p:spPr>
          <a:xfrm rot="-1745876">
            <a:off x="1997195" y="4260642"/>
            <a:ext cx="1335791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distance</a:t>
            </a:r>
            <a:endParaRPr sz="1867" kern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" name="Google Shape;720;p64"/>
          <p:cNvSpPr txBox="1"/>
          <p:nvPr/>
        </p:nvSpPr>
        <p:spPr>
          <a:xfrm>
            <a:off x="1611100" y="5936133"/>
            <a:ext cx="1052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6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point1</a:t>
            </a:r>
            <a:endParaRPr sz="1600" b="1" kern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1" name="Google Shape;721;p64"/>
          <p:cNvSpPr txBox="1"/>
          <p:nvPr/>
        </p:nvSpPr>
        <p:spPr>
          <a:xfrm>
            <a:off x="3178300" y="5443733"/>
            <a:ext cx="1052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6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point2</a:t>
            </a:r>
            <a:endParaRPr sz="1600" b="1" kern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22" name="Google Shape;722;p64"/>
          <p:cNvCxnSpPr>
            <a:stCxn id="720" idx="0"/>
          </p:cNvCxnSpPr>
          <p:nvPr/>
        </p:nvCxnSpPr>
        <p:spPr>
          <a:xfrm flipH="1" flipV="1">
            <a:off x="2110700" y="5083333"/>
            <a:ext cx="26800" cy="8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23" name="Google Shape;723;p64"/>
          <p:cNvCxnSpPr>
            <a:stCxn id="721" idx="0"/>
          </p:cNvCxnSpPr>
          <p:nvPr/>
        </p:nvCxnSpPr>
        <p:spPr>
          <a:xfrm flipH="1" flipV="1">
            <a:off x="3230700" y="4454133"/>
            <a:ext cx="474000" cy="9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326" name="Google Shape;326;p43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Класс как контейнер</a:t>
            </a:r>
            <a:endParaRPr/>
          </a:p>
        </p:txBody>
      </p:sp>
      <p:sp>
        <p:nvSpPr>
          <p:cNvPr id="327" name="Google Shape;327;p43"/>
          <p:cNvSpPr txBox="1">
            <a:spLocks noGrp="1"/>
          </p:cNvSpPr>
          <p:nvPr>
            <p:ph type="body" idx="2"/>
          </p:nvPr>
        </p:nvSpPr>
        <p:spPr>
          <a:xfrm>
            <a:off x="677333" y="1964165"/>
            <a:ext cx="2448800" cy="1778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buNone/>
            </a:pPr>
            <a:r>
              <a:rPr lang="ru" sz="2133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2133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133" b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2133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ru" sz="2133" b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2133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5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729" name="Google Shape;729;p65"/>
          <p:cNvSpPr txBox="1">
            <a:spLocks noGrp="1"/>
          </p:cNvSpPr>
          <p:nvPr>
            <p:ph type="body" idx="1"/>
          </p:nvPr>
        </p:nvSpPr>
        <p:spPr>
          <a:xfrm>
            <a:off x="677333" y="1103765"/>
            <a:ext cx="8596800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Список объектов</a:t>
            </a:r>
            <a:endParaRPr/>
          </a:p>
        </p:txBody>
      </p:sp>
      <p:sp>
        <p:nvSpPr>
          <p:cNvPr id="730" name="Google Shape;730;p65"/>
          <p:cNvSpPr txBox="1"/>
          <p:nvPr/>
        </p:nvSpPr>
        <p:spPr>
          <a:xfrm>
            <a:off x="677333" y="1858900"/>
            <a:ext cx="5762400" cy="4556015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867" kern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x, y):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 = x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.y = y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[]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 = Point(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-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.append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(point1)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 = Point(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.append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(point2)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6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736" name="Google Shape;736;p66"/>
          <p:cNvSpPr txBox="1">
            <a:spLocks noGrp="1"/>
          </p:cNvSpPr>
          <p:nvPr>
            <p:ph type="body" idx="1"/>
          </p:nvPr>
        </p:nvSpPr>
        <p:spPr>
          <a:xfrm>
            <a:off x="677333" y="1103765"/>
            <a:ext cx="8596800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Список объектов</a:t>
            </a:r>
            <a:endParaRPr/>
          </a:p>
        </p:txBody>
      </p:sp>
      <p:sp>
        <p:nvSpPr>
          <p:cNvPr id="737" name="Google Shape;737;p66"/>
          <p:cNvSpPr txBox="1"/>
          <p:nvPr/>
        </p:nvSpPr>
        <p:spPr>
          <a:xfrm>
            <a:off x="677333" y="1858900"/>
            <a:ext cx="5762400" cy="4556015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867" kern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x, y):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 = x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.y = y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[]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 = Point(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-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.append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(point1)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 = Point(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.append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(point2)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8" name="Google Shape;738;p66"/>
          <p:cNvSpPr txBox="1"/>
          <p:nvPr/>
        </p:nvSpPr>
        <p:spPr>
          <a:xfrm>
            <a:off x="6629267" y="1862568"/>
            <a:ext cx="5402400" cy="2832082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b="1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867" kern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x, y):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 = x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.y = y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-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867" b="1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b="1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9" name="Google Shape;739;p66"/>
          <p:cNvSpPr/>
          <p:nvPr/>
        </p:nvSpPr>
        <p:spPr>
          <a:xfrm>
            <a:off x="6538767" y="4799500"/>
            <a:ext cx="1048000" cy="8696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D9EAD3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61B2C69-729B-4C9C-84F5-80430BDD0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1" y="532024"/>
            <a:ext cx="10783838" cy="747543"/>
          </a:xfrm>
        </p:spPr>
        <p:txBody>
          <a:bodyPr/>
          <a:lstStyle/>
          <a:p>
            <a:r>
              <a:rPr lang="ru-RU" sz="4400" dirty="0">
                <a:latin typeface="Yandex Sans Text Light" panose="02000000000000000000" pitchFamily="2" charset="-52"/>
              </a:rPr>
              <a:t>Модуль 2. Наследование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399FCA6D-8D76-4C97-B591-C69C6E58E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5577" y="1383475"/>
            <a:ext cx="1374101" cy="611579"/>
          </a:xfrm>
        </p:spPr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(</a:t>
            </a:r>
            <a:r>
              <a:rPr lang="en-US" dirty="0">
                <a:latin typeface="Yandex Sans Text Light" panose="02000000000000000000" pitchFamily="2" charset="-52"/>
              </a:rPr>
              <a:t>4</a:t>
            </a:r>
            <a:r>
              <a:rPr lang="ru-RU" dirty="0">
                <a:latin typeface="Yandex Sans Text Light" panose="02000000000000000000" pitchFamily="2" charset="-52"/>
              </a:rPr>
              <a:t> </a:t>
            </a:r>
            <a:r>
              <a:rPr lang="ru-RU" dirty="0" err="1">
                <a:latin typeface="Yandex Sans Text Light" panose="02000000000000000000" pitchFamily="2" charset="-52"/>
              </a:rPr>
              <a:t>ак</a:t>
            </a:r>
            <a:r>
              <a:rPr lang="ru-RU" dirty="0">
                <a:latin typeface="Yandex Sans Text Light" panose="02000000000000000000" pitchFamily="2" charset="-52"/>
              </a:rPr>
              <a:t>. ч.)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8F94433-70AB-4C77-8764-021B0506F233}"/>
              </a:ext>
            </a:extLst>
          </p:cNvPr>
          <p:cNvSpPr/>
          <p:nvPr/>
        </p:nvSpPr>
        <p:spPr>
          <a:xfrm>
            <a:off x="553784" y="1614808"/>
            <a:ext cx="1052589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Принцип утиной типизации.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Понятия базового класса и производного класса.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Функция </a:t>
            </a:r>
            <a:r>
              <a:rPr lang="ru-RU" sz="4000" dirty="0" err="1">
                <a:solidFill>
                  <a:srgbClr val="FFFF00"/>
                </a:solidFill>
                <a:latin typeface="Yandex Sans Text Light" panose="02000000000000000000" pitchFamily="2" charset="-52"/>
              </a:rPr>
              <a:t>isinstance</a:t>
            </a: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 и ее применение.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Практикум: Создание производного класса, применение экземпляров базового и производного класса.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.</a:t>
            </a:r>
          </a:p>
          <a:p>
            <a:endParaRPr lang="en-US" sz="4000" dirty="0">
              <a:solidFill>
                <a:srgbClr val="FFFF00"/>
              </a:solidFill>
              <a:latin typeface="Yandex Sans Text Light" panose="020000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110889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8269"/>
            <a:ext cx="10515600" cy="1325563"/>
          </a:xfrm>
        </p:spPr>
        <p:txBody>
          <a:bodyPr/>
          <a:lstStyle/>
          <a:p>
            <a:r>
              <a:rPr lang="ru-RU" dirty="0"/>
              <a:t>Наследование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33832"/>
            <a:ext cx="10739284" cy="4643131"/>
          </a:xfrm>
        </p:spPr>
        <p:txBody>
          <a:bodyPr/>
          <a:lstStyle/>
          <a:p>
            <a:r>
              <a:rPr lang="ru-RU" dirty="0"/>
              <a:t>Наследование – одно из фундаментальных понятий ООП.</a:t>
            </a:r>
          </a:p>
          <a:p>
            <a:r>
              <a:rPr lang="ru-RU" dirty="0"/>
              <a:t>Класс может быть производным от другого класса. При этом он и его объекты наследуют все свойства родительского класса.</a:t>
            </a:r>
          </a:p>
          <a:p>
            <a:pPr lvl="1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class Bird():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#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базовый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nsolas" pitchFamily="49" charset="0"/>
            </a:endParaRPr>
          </a:p>
          <a:p>
            <a:pPr lvl="1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    def fly(self):</a:t>
            </a:r>
          </a:p>
          <a:p>
            <a:pPr lvl="1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        print("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летит")</a:t>
            </a:r>
          </a:p>
          <a:p>
            <a:pPr lvl="1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class Duck(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Bird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):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#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производный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nsolas" pitchFamily="49" charset="0"/>
            </a:endParaRPr>
          </a:p>
          <a:p>
            <a:pPr lvl="1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    def quack(self):</a:t>
            </a:r>
          </a:p>
          <a:p>
            <a:pPr lvl="1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        print('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кря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!')</a:t>
            </a:r>
          </a:p>
          <a:p>
            <a:r>
              <a:rPr lang="en-US" dirty="0"/>
              <a:t>Bird – </a:t>
            </a:r>
            <a:r>
              <a:rPr lang="ru-RU" dirty="0"/>
              <a:t>это базовый (родительский, базовый, </a:t>
            </a:r>
            <a:r>
              <a:rPr lang="en-US" dirty="0"/>
              <a:t>parent) </a:t>
            </a:r>
            <a:r>
              <a:rPr lang="ru-RU" dirty="0"/>
              <a:t>класс</a:t>
            </a:r>
          </a:p>
          <a:p>
            <a:r>
              <a:rPr lang="en-US" dirty="0"/>
              <a:t>Duck – </a:t>
            </a:r>
            <a:r>
              <a:rPr lang="ru-RU" dirty="0"/>
              <a:t>это производный (</a:t>
            </a:r>
            <a:r>
              <a:rPr lang="en-US" dirty="0"/>
              <a:t>child, inherited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класс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/>
            <a:fld id="{1519AFA1-E01F-4869-9A2C-AE6B64FF5724}" type="slidenum">
              <a:rPr lang="ru-RU">
                <a:solidFill>
                  <a:prstClr val="white"/>
                </a:solidFill>
              </a:rPr>
              <a:pPr defTabSz="914400"/>
              <a:t>33</a:t>
            </a:fld>
            <a:endParaRPr lang="ru-RU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094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2152650" y="427291"/>
            <a:ext cx="3886200" cy="574967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>
                <a:latin typeface="Consolas" pitchFamily="49" charset="0"/>
              </a:rPr>
              <a:t>class Swimmer():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def swim(self):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    print("</a:t>
            </a:r>
            <a:r>
              <a:rPr lang="ru-RU" sz="1800" dirty="0">
                <a:latin typeface="Consolas" pitchFamily="49" charset="0"/>
              </a:rPr>
              <a:t>плывёт")</a:t>
            </a:r>
          </a:p>
          <a:p>
            <a:pPr>
              <a:buNone/>
            </a:pPr>
            <a:endParaRPr lang="ru-RU" sz="1800" dirty="0">
              <a:latin typeface="Consolas" pitchFamily="49" charset="0"/>
            </a:endParaRP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class Bird():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def fly(self):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    print("</a:t>
            </a:r>
            <a:r>
              <a:rPr lang="ru-RU" sz="1800" dirty="0">
                <a:latin typeface="Consolas" pitchFamily="49" charset="0"/>
              </a:rPr>
              <a:t>летит")</a:t>
            </a:r>
          </a:p>
          <a:p>
            <a:pPr>
              <a:buNone/>
            </a:pPr>
            <a:endParaRPr lang="ru-RU" sz="1800" dirty="0">
              <a:latin typeface="Consolas" pitchFamily="49" charset="0"/>
            </a:endParaRP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class Crow(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Bird</a:t>
            </a:r>
            <a:r>
              <a:rPr lang="en-US" sz="1800" dirty="0">
                <a:latin typeface="Consolas" pitchFamily="49" charset="0"/>
              </a:rPr>
              <a:t>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def caw(self):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    print('</a:t>
            </a:r>
            <a:r>
              <a:rPr lang="ru-RU" sz="1800" dirty="0">
                <a:latin typeface="Consolas" pitchFamily="49" charset="0"/>
              </a:rPr>
              <a:t>кар!')</a:t>
            </a:r>
          </a:p>
          <a:p>
            <a:pPr>
              <a:buNone/>
            </a:pPr>
            <a:endParaRPr lang="ru-RU" sz="1800" dirty="0">
              <a:latin typeface="Consolas" pitchFamily="49" charset="0"/>
            </a:endParaRP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class Duck(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Bird, </a:t>
            </a:r>
            <a:r>
              <a:rPr lang="en-US" sz="1800" b="1" dirty="0">
                <a:solidFill>
                  <a:srgbClr val="C00000"/>
                </a:solidFill>
                <a:latin typeface="Consolas" pitchFamily="49" charset="0"/>
              </a:rPr>
              <a:t>Swimmer</a:t>
            </a:r>
            <a:r>
              <a:rPr lang="en-US" sz="1800" dirty="0">
                <a:latin typeface="Consolas" pitchFamily="49" charset="0"/>
              </a:rPr>
              <a:t>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def quack(self):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    print('</a:t>
            </a:r>
            <a:r>
              <a:rPr lang="ru-RU" sz="1800" dirty="0" err="1">
                <a:latin typeface="Consolas" pitchFamily="49" charset="0"/>
              </a:rPr>
              <a:t>кря</a:t>
            </a:r>
            <a:r>
              <a:rPr lang="ru-RU" sz="1800" dirty="0">
                <a:latin typeface="Consolas" pitchFamily="49" charset="0"/>
              </a:rPr>
              <a:t>!')</a:t>
            </a:r>
            <a:endParaRPr lang="en-US" sz="1800" dirty="0">
              <a:latin typeface="Consolas" pitchFamily="49" charset="0"/>
            </a:endParaRPr>
          </a:p>
        </p:txBody>
      </p:sp>
      <p:sp>
        <p:nvSpPr>
          <p:cNvPr id="6" name="Содержимое 5"/>
          <p:cNvSpPr>
            <a:spLocks noGrp="1"/>
          </p:cNvSpPr>
          <p:nvPr>
            <p:ph sz="half" idx="2"/>
          </p:nvPr>
        </p:nvSpPr>
        <p:spPr>
          <a:xfrm>
            <a:off x="6153150" y="709301"/>
            <a:ext cx="3886200" cy="546766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>
                <a:latin typeface="Consolas" pitchFamily="49" charset="0"/>
              </a:rPr>
              <a:t>d = Duck()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c = Crow()</a:t>
            </a:r>
          </a:p>
          <a:p>
            <a:pPr>
              <a:buNone/>
            </a:pPr>
            <a:endParaRPr lang="en-US" sz="1800" dirty="0">
              <a:latin typeface="Consolas" pitchFamily="49" charset="0"/>
            </a:endParaRPr>
          </a:p>
          <a:p>
            <a:pPr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d.fly()</a:t>
            </a:r>
          </a:p>
          <a:p>
            <a:pPr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c.fly()</a:t>
            </a:r>
          </a:p>
          <a:p>
            <a:pPr>
              <a:buNone/>
            </a:pPr>
            <a:endParaRPr lang="en-US" sz="1800" dirty="0">
              <a:latin typeface="Consolas" pitchFamily="49" charset="0"/>
            </a:endParaRPr>
          </a:p>
          <a:p>
            <a:pPr>
              <a:buNone/>
            </a:pPr>
            <a:r>
              <a:rPr lang="en-US" sz="1800" b="1" dirty="0" err="1">
                <a:solidFill>
                  <a:srgbClr val="C00000"/>
                </a:solidFill>
                <a:latin typeface="Consolas" pitchFamily="49" charset="0"/>
              </a:rPr>
              <a:t>d.swim</a:t>
            </a:r>
            <a:r>
              <a:rPr lang="en-US" sz="1800" b="1" dirty="0">
                <a:solidFill>
                  <a:srgbClr val="C00000"/>
                </a:solidFill>
                <a:latin typeface="Consolas" pitchFamily="49" charset="0"/>
              </a:rPr>
              <a:t>()</a:t>
            </a:r>
          </a:p>
          <a:p>
            <a:pPr>
              <a:buNone/>
            </a:pPr>
            <a:r>
              <a:rPr lang="en-US" sz="1800" dirty="0" err="1">
                <a:latin typeface="Consolas" pitchFamily="49" charset="0"/>
              </a:rPr>
              <a:t>c.swim</a:t>
            </a:r>
            <a:r>
              <a:rPr lang="en-US" sz="1800" dirty="0">
                <a:latin typeface="Consolas" pitchFamily="49" charset="0"/>
              </a:rPr>
              <a:t>()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#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Не получится!</a:t>
            </a:r>
          </a:p>
          <a:p>
            <a:pPr>
              <a:buNone/>
            </a:pPr>
            <a:endParaRPr lang="ru-RU" sz="1800" dirty="0">
              <a:latin typeface="Consolas" pitchFamily="49" charset="0"/>
            </a:endParaRPr>
          </a:p>
          <a:p>
            <a:pPr>
              <a:buNone/>
            </a:pPr>
            <a:r>
              <a:rPr lang="en-US" sz="1800" dirty="0" err="1">
                <a:latin typeface="Consolas" pitchFamily="49" charset="0"/>
              </a:rPr>
              <a:t>d.quack</a:t>
            </a:r>
            <a:r>
              <a:rPr lang="en-US" sz="1800" dirty="0">
                <a:latin typeface="Consolas" pitchFamily="49" charset="0"/>
              </a:rPr>
              <a:t>()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c.caw()</a:t>
            </a:r>
          </a:p>
          <a:p>
            <a:pPr>
              <a:buNone/>
            </a:pPr>
            <a:endParaRPr lang="en-US" sz="1800" dirty="0">
              <a:latin typeface="Consolas" pitchFamily="49" charset="0"/>
            </a:endParaRPr>
          </a:p>
          <a:p>
            <a:pPr>
              <a:buNone/>
            </a:pPr>
            <a:r>
              <a:rPr lang="en-US" sz="1800" dirty="0" err="1">
                <a:latin typeface="Consolas" pitchFamily="49" charset="0"/>
              </a:rPr>
              <a:t>c.quack</a:t>
            </a:r>
            <a:r>
              <a:rPr lang="en-US" sz="1800" dirty="0">
                <a:latin typeface="Consolas" pitchFamily="49" charset="0"/>
              </a:rPr>
              <a:t>()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#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Не получится!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34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rot="5400000">
            <a:off x="3156247" y="3204673"/>
            <a:ext cx="553767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 typing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основе лежит принцип </a:t>
            </a:r>
            <a:r>
              <a:rPr lang="ru-RU" i="1" dirty="0"/>
              <a:t>"Если это выглядит как утка, плавает как утка и крякает как утка, то это, вероятно, и есть утка."</a:t>
            </a:r>
          </a:p>
          <a:p>
            <a:r>
              <a:rPr lang="ru-RU" dirty="0"/>
              <a:t>Идея в том, что объекты необязательно должны быть унаследованы от одного класса, чтобы иметь общий контекст (интерфейс). В языке </a:t>
            </a:r>
            <a:r>
              <a:rPr lang="en-US" dirty="0"/>
              <a:t>python </a:t>
            </a:r>
            <a:r>
              <a:rPr lang="ru-RU" dirty="0"/>
              <a:t>им достаточно иметь нужные методы и атрибуты с одинаковыми названиями и аналогичным поведением.</a:t>
            </a:r>
          </a:p>
          <a:p>
            <a:r>
              <a:rPr lang="ru-RU" dirty="0"/>
              <a:t>В следующем примере у объектов </a:t>
            </a:r>
            <a:r>
              <a:rPr lang="en-US" dirty="0"/>
              <a:t>Duck </a:t>
            </a:r>
            <a:r>
              <a:rPr lang="ru-RU" dirty="0"/>
              <a:t>и </a:t>
            </a:r>
            <a:r>
              <a:rPr lang="en-US" dirty="0"/>
              <a:t>Swan </a:t>
            </a:r>
            <a:r>
              <a:rPr lang="ru-RU" dirty="0"/>
              <a:t>есть общий интерфейс (</a:t>
            </a:r>
            <a:r>
              <a:rPr lang="en-US" dirty="0"/>
              <a:t>quack), </a:t>
            </a:r>
            <a:r>
              <a:rPr lang="ru-RU" dirty="0"/>
              <a:t>и хоть у них нет общего родительского класса, нам это не мешает их использовать в одном контексте.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35</a:t>
            </a:fld>
            <a:endParaRPr lang="ru-RU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>
          <a:xfrm>
            <a:off x="2088022" y="324741"/>
            <a:ext cx="3950828" cy="585222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class Duck():</a:t>
            </a:r>
          </a:p>
          <a:p>
            <a:pPr>
              <a:buNone/>
            </a:pP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    def </a:t>
            </a:r>
            <a:r>
              <a:rPr lang="en-US" sz="1600" b="1" dirty="0">
                <a:solidFill>
                  <a:srgbClr val="2E75B6"/>
                </a:solidFill>
                <a:latin typeface="Consolas" pitchFamily="49" charset="0"/>
              </a:rPr>
              <a:t>quack</a:t>
            </a: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(self):</a:t>
            </a:r>
          </a:p>
          <a:p>
            <a:pPr>
              <a:buNone/>
            </a:pP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        print('</a:t>
            </a:r>
            <a:r>
              <a:rPr lang="ru-RU" sz="1600" dirty="0" err="1">
                <a:solidFill>
                  <a:srgbClr val="2E75B6"/>
                </a:solidFill>
                <a:latin typeface="Consolas" pitchFamily="49" charset="0"/>
              </a:rPr>
              <a:t>Кря</a:t>
            </a:r>
            <a:r>
              <a:rPr lang="ru-RU" sz="1600" dirty="0">
                <a:solidFill>
                  <a:srgbClr val="2E75B6"/>
                </a:solidFill>
                <a:latin typeface="Consolas" pitchFamily="49" charset="0"/>
              </a:rPr>
              <a:t>')</a:t>
            </a:r>
          </a:p>
          <a:p>
            <a:pPr>
              <a:buNone/>
            </a:pPr>
            <a:r>
              <a:rPr lang="ru-RU" sz="1600" dirty="0">
                <a:solidFill>
                  <a:srgbClr val="2E75B6"/>
                </a:solidFill>
                <a:latin typeface="Consolas" pitchFamily="49" charset="0"/>
              </a:rPr>
              <a:t>    </a:t>
            </a: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def swim(self):</a:t>
            </a:r>
          </a:p>
          <a:p>
            <a:pPr>
              <a:buNone/>
            </a:pP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        print('</a:t>
            </a:r>
            <a:r>
              <a:rPr lang="ru-RU" sz="1600" dirty="0">
                <a:solidFill>
                  <a:srgbClr val="2E75B6"/>
                </a:solidFill>
                <a:latin typeface="Consolas" pitchFamily="49" charset="0"/>
              </a:rPr>
              <a:t>плывёт')</a:t>
            </a:r>
          </a:p>
          <a:p>
            <a:pPr>
              <a:buNone/>
            </a:pPr>
            <a:r>
              <a:rPr lang="ru-RU" sz="1600" dirty="0">
                <a:solidFill>
                  <a:srgbClr val="2E75B6"/>
                </a:solidFill>
                <a:latin typeface="Consolas" pitchFamily="49" charset="0"/>
              </a:rPr>
              <a:t>    </a:t>
            </a: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def fly(self):</a:t>
            </a:r>
          </a:p>
          <a:p>
            <a:pPr>
              <a:buNone/>
            </a:pP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        print('</a:t>
            </a:r>
            <a:r>
              <a:rPr lang="ru-RU" sz="1600" dirty="0">
                <a:solidFill>
                  <a:srgbClr val="2E75B6"/>
                </a:solidFill>
                <a:latin typeface="Consolas" pitchFamily="49" charset="0"/>
              </a:rPr>
              <a:t>летит')</a:t>
            </a:r>
          </a:p>
          <a:p>
            <a:pPr>
              <a:buNone/>
            </a:pPr>
            <a:r>
              <a:rPr lang="en-US" sz="1600" dirty="0">
                <a:solidFill>
                  <a:schemeClr val="accent5"/>
                </a:solidFill>
                <a:latin typeface="Consolas" pitchFamily="49" charset="0"/>
              </a:rPr>
              <a:t>class Duckling(Duck):</a:t>
            </a:r>
          </a:p>
          <a:p>
            <a:pPr>
              <a:buNone/>
            </a:pPr>
            <a:r>
              <a:rPr lang="en-US" sz="1600" dirty="0">
                <a:solidFill>
                  <a:schemeClr val="accent5"/>
                </a:solidFill>
                <a:latin typeface="Consolas" pitchFamily="49" charset="0"/>
              </a:rPr>
              <a:t>    def fly(self):</a:t>
            </a:r>
          </a:p>
          <a:p>
            <a:pPr>
              <a:buNone/>
            </a:pPr>
            <a:r>
              <a:rPr lang="en-US" sz="1600" dirty="0">
                <a:solidFill>
                  <a:schemeClr val="accent5"/>
                </a:solidFill>
                <a:latin typeface="Consolas" pitchFamily="49" charset="0"/>
              </a:rPr>
              <a:t>        print('</a:t>
            </a:r>
            <a:r>
              <a:rPr lang="ru-RU" sz="1600" dirty="0">
                <a:solidFill>
                  <a:schemeClr val="accent5"/>
                </a:solidFill>
                <a:latin typeface="Consolas" pitchFamily="49" charset="0"/>
              </a:rPr>
              <a:t>не летит')</a:t>
            </a:r>
          </a:p>
          <a:p>
            <a:pPr>
              <a:buNone/>
            </a:pP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class Swan():</a:t>
            </a:r>
          </a:p>
          <a:p>
            <a:pPr>
              <a:buNone/>
            </a:pP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    def </a:t>
            </a:r>
            <a:r>
              <a:rPr lang="en-US" sz="1600" b="1" dirty="0">
                <a:solidFill>
                  <a:srgbClr val="C00000"/>
                </a:solidFill>
                <a:latin typeface="Consolas" pitchFamily="49" charset="0"/>
              </a:rPr>
              <a:t>quack</a:t>
            </a: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(self):</a:t>
            </a:r>
          </a:p>
          <a:p>
            <a:pPr>
              <a:buNone/>
            </a:pP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        print('</a:t>
            </a:r>
            <a:r>
              <a:rPr lang="ru-RU" sz="1600" dirty="0" err="1">
                <a:solidFill>
                  <a:srgbClr val="C00000"/>
                </a:solidFill>
                <a:latin typeface="Consolas" pitchFamily="49" charset="0"/>
              </a:rPr>
              <a:t>Кря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</a:rPr>
              <a:t> (с акцентом)')</a:t>
            </a:r>
          </a:p>
          <a:p>
            <a:pPr>
              <a:buNone/>
            </a:pPr>
            <a:r>
              <a:rPr lang="ru-RU" sz="1600" dirty="0">
                <a:solidFill>
                  <a:srgbClr val="C00000"/>
                </a:solidFill>
                <a:latin typeface="Consolas" pitchFamily="49" charset="0"/>
              </a:rPr>
              <a:t>    </a:t>
            </a: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def swim(self):</a:t>
            </a:r>
          </a:p>
          <a:p>
            <a:pPr>
              <a:buNone/>
            </a:pP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        print('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</a:rPr>
              <a:t>плывёт')</a:t>
            </a:r>
          </a:p>
          <a:p>
            <a:pPr>
              <a:buNone/>
            </a:pPr>
            <a:r>
              <a:rPr lang="ru-RU" sz="1600" dirty="0">
                <a:solidFill>
                  <a:srgbClr val="C00000"/>
                </a:solidFill>
                <a:latin typeface="Consolas" pitchFamily="49" charset="0"/>
              </a:rPr>
              <a:t>    </a:t>
            </a: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def fly(self):</a:t>
            </a:r>
          </a:p>
          <a:p>
            <a:pPr>
              <a:buNone/>
            </a:pP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        print('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</a:rPr>
              <a:t>летит на юг')</a:t>
            </a:r>
            <a:endParaRPr lang="en-US" sz="1600" dirty="0">
              <a:solidFill>
                <a:srgbClr val="C00000"/>
              </a:solidFill>
              <a:latin typeface="Consolas" pitchFamily="49" charset="0"/>
            </a:endParaRPr>
          </a:p>
        </p:txBody>
      </p:sp>
      <p:sp>
        <p:nvSpPr>
          <p:cNvPr id="7" name="Содержимое 6"/>
          <p:cNvSpPr>
            <a:spLocks noGrp="1"/>
          </p:cNvSpPr>
          <p:nvPr>
            <p:ph sz="half" idx="2"/>
          </p:nvPr>
        </p:nvSpPr>
        <p:spPr>
          <a:xfrm>
            <a:off x="6506198" y="1825626"/>
            <a:ext cx="3533152" cy="331894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err="1">
                <a:solidFill>
                  <a:srgbClr val="2E75B6"/>
                </a:solidFill>
                <a:latin typeface="Consolas" pitchFamily="49" charset="0"/>
              </a:rPr>
              <a:t>quackables</a:t>
            </a: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 = [</a:t>
            </a:r>
            <a:r>
              <a:rPr lang="en-US" sz="1600" b="1" dirty="0">
                <a:solidFill>
                  <a:srgbClr val="2E75B6"/>
                </a:solidFill>
                <a:latin typeface="Consolas" pitchFamily="49" charset="0"/>
              </a:rPr>
              <a:t>Duck()</a:t>
            </a: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] * 5</a:t>
            </a:r>
          </a:p>
          <a:p>
            <a:pPr>
              <a:buNone/>
            </a:pPr>
            <a:r>
              <a:rPr lang="en-US" sz="1600" dirty="0" err="1">
                <a:solidFill>
                  <a:schemeClr val="accent5"/>
                </a:solidFill>
                <a:latin typeface="Consolas" pitchFamily="49" charset="0"/>
              </a:rPr>
              <a:t>quackables.append</a:t>
            </a:r>
            <a:r>
              <a:rPr lang="en-US" sz="1600" dirty="0">
                <a:solidFill>
                  <a:schemeClr val="accent5"/>
                </a:solidFill>
                <a:latin typeface="Consolas" pitchFamily="49" charset="0"/>
              </a:rPr>
              <a:t>(</a:t>
            </a:r>
            <a:r>
              <a:rPr lang="en-US" sz="1600" b="1" dirty="0">
                <a:solidFill>
                  <a:schemeClr val="accent5"/>
                </a:solidFill>
                <a:latin typeface="Consolas" pitchFamily="49" charset="0"/>
              </a:rPr>
              <a:t>Duckling()</a:t>
            </a:r>
            <a:r>
              <a:rPr lang="en-US" sz="1600" dirty="0">
                <a:solidFill>
                  <a:schemeClr val="accent5"/>
                </a:solidFill>
                <a:latin typeface="Consolas" pitchFamily="49" charset="0"/>
              </a:rPr>
              <a:t>)</a:t>
            </a:r>
          </a:p>
          <a:p>
            <a:pPr>
              <a:buNone/>
            </a:pPr>
            <a:r>
              <a:rPr lang="en-US" sz="1600" dirty="0" err="1">
                <a:solidFill>
                  <a:srgbClr val="C00000"/>
                </a:solidFill>
                <a:latin typeface="Consolas" pitchFamily="49" charset="0"/>
              </a:rPr>
              <a:t>quackables.append</a:t>
            </a: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(</a:t>
            </a:r>
            <a:r>
              <a:rPr lang="en-US" sz="1600" b="1" dirty="0">
                <a:solidFill>
                  <a:srgbClr val="C00000"/>
                </a:solidFill>
                <a:latin typeface="Consolas" pitchFamily="49" charset="0"/>
              </a:rPr>
              <a:t>Swan()</a:t>
            </a: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)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</a:rPr>
              <a:t>print(</a:t>
            </a:r>
            <a:r>
              <a:rPr lang="en-US" sz="1600" dirty="0" err="1">
                <a:latin typeface="Consolas" pitchFamily="49" charset="0"/>
              </a:rPr>
              <a:t>quackables</a:t>
            </a:r>
            <a:r>
              <a:rPr lang="en-US" sz="16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US" sz="1600" dirty="0">
              <a:latin typeface="Consolas" pitchFamily="49" charset="0"/>
            </a:endParaRPr>
          </a:p>
          <a:p>
            <a:pPr>
              <a:buNone/>
            </a:pPr>
            <a:r>
              <a:rPr lang="en-US" sz="1600" dirty="0">
                <a:latin typeface="Consolas" pitchFamily="49" charset="0"/>
              </a:rPr>
              <a:t>for q in </a:t>
            </a:r>
            <a:r>
              <a:rPr lang="en-US" sz="1600" dirty="0" err="1">
                <a:latin typeface="Consolas" pitchFamily="49" charset="0"/>
              </a:rPr>
              <a:t>quackables</a:t>
            </a:r>
            <a:r>
              <a:rPr lang="en-US" sz="1600" dirty="0">
                <a:latin typeface="Consolas" pitchFamily="49" charset="0"/>
              </a:rPr>
              <a:t>: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</a:rPr>
              <a:t>    </a:t>
            </a:r>
            <a:r>
              <a:rPr lang="en-US" sz="1600" dirty="0" err="1">
                <a:latin typeface="Consolas" pitchFamily="49" charset="0"/>
              </a:rPr>
              <a:t>q.</a:t>
            </a:r>
            <a:r>
              <a:rPr lang="en-US" sz="1600" b="1" dirty="0" err="1">
                <a:latin typeface="Consolas" pitchFamily="49" charset="0"/>
              </a:rPr>
              <a:t>swim</a:t>
            </a:r>
            <a:r>
              <a:rPr lang="en-US" sz="1600" dirty="0">
                <a:latin typeface="Consolas" pitchFamily="49" charset="0"/>
              </a:rPr>
              <a:t>()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</a:rPr>
              <a:t>    </a:t>
            </a:r>
            <a:r>
              <a:rPr lang="en-US" sz="1600" dirty="0" err="1">
                <a:latin typeface="Consolas" pitchFamily="49" charset="0"/>
              </a:rPr>
              <a:t>q.</a:t>
            </a:r>
            <a:r>
              <a:rPr lang="en-US" sz="1600" b="1" dirty="0" err="1">
                <a:latin typeface="Consolas" pitchFamily="49" charset="0"/>
              </a:rPr>
              <a:t>quack</a:t>
            </a:r>
            <a:r>
              <a:rPr lang="en-US" sz="1600" dirty="0">
                <a:latin typeface="Consolas" pitchFamily="49" charset="0"/>
              </a:rPr>
              <a:t>()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</a:rPr>
              <a:t>    q.</a:t>
            </a:r>
            <a:r>
              <a:rPr lang="en-US" sz="1600" b="1" dirty="0">
                <a:latin typeface="Consolas" pitchFamily="49" charset="0"/>
              </a:rPr>
              <a:t>fly</a:t>
            </a:r>
            <a:r>
              <a:rPr lang="en-US" sz="1600" dirty="0">
                <a:latin typeface="Consolas" pitchFamily="49" charset="0"/>
              </a:rPr>
              <a:t>()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36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rot="5400000">
            <a:off x="3703178" y="3307223"/>
            <a:ext cx="505911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DC1249-3049-4CEC-8098-4DBDCE41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571585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Consolas" panose="020B0609020204030204" pitchFamily="49" charset="0"/>
              </a:rPr>
              <a:t>Наследование</a:t>
            </a:r>
            <a:r>
              <a:rPr lang="en-US" dirty="0">
                <a:latin typeface="Consolas" panose="020B0609020204030204" pitchFamily="49" charset="0"/>
              </a:rPr>
              <a:t>. </a:t>
            </a:r>
            <a:r>
              <a:rPr lang="ru-RU" dirty="0">
                <a:latin typeface="Consolas" panose="020B0609020204030204" pitchFamily="49" charset="0"/>
              </a:rPr>
              <a:t>Супер-класс и класс-наследник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8C1771-46F2-45E5-A123-9DB6959A4D25}"/>
              </a:ext>
            </a:extLst>
          </p:cNvPr>
          <p:cNvSpPr/>
          <p:nvPr/>
        </p:nvSpPr>
        <p:spPr>
          <a:xfrm>
            <a:off x="722197" y="139996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altLang="ru-RU" sz="2400" dirty="0" err="1">
                <a:solidFill>
                  <a:srgbClr val="0033B3"/>
                </a:solidFill>
                <a:latin typeface="Consolas" panose="020B0609020204030204" pitchFamily="49" charset="0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object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Consolas" panose="020B0609020204030204" pitchFamily="49" charset="0"/>
              </a:rPr>
              <a:t>pass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CC51126-DD3A-466C-BA2A-27DAC4841DFB}"/>
              </a:ext>
            </a:extLst>
          </p:cNvPr>
          <p:cNvSpPr/>
          <p:nvPr/>
        </p:nvSpPr>
        <p:spPr>
          <a:xfrm>
            <a:off x="722197" y="267149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altLang="ru-RU" sz="2400" dirty="0" err="1">
                <a:solidFill>
                  <a:srgbClr val="0033B3"/>
                </a:solidFill>
                <a:latin typeface="Consolas" panose="020B0609020204030204" pitchFamily="49" charset="0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Consolas" panose="020B0609020204030204" pitchFamily="49" charset="0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Consolas" panose="020B0609020204030204" pitchFamily="49" charset="0"/>
              </a:rPr>
              <a:t>pass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5A51883-32D5-4B09-84EE-D9959D1B17AD}"/>
              </a:ext>
            </a:extLst>
          </p:cNvPr>
          <p:cNvSpPr/>
          <p:nvPr/>
        </p:nvSpPr>
        <p:spPr>
          <a:xfrm>
            <a:off x="722197" y="387344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altLang="ru-RU" sz="2400" dirty="0" err="1">
                <a:solidFill>
                  <a:srgbClr val="080808"/>
                </a:solidFill>
                <a:latin typeface="Consolas" panose="020B0609020204030204" pitchFamily="49" charset="0"/>
              </a:rPr>
              <a:t>объект_супер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ru-RU" altLang="ru-RU" sz="2400" dirty="0" err="1">
                <a:solidFill>
                  <a:srgbClr val="080808"/>
                </a:solidFill>
                <a:latin typeface="Consolas" panose="020B0609020204030204" pitchFamily="49" charset="0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()</a:t>
            </a:r>
            <a:b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объект = </a:t>
            </a:r>
            <a:r>
              <a:rPr lang="ru-RU" altLang="ru-RU" sz="2400" dirty="0" err="1">
                <a:solidFill>
                  <a:srgbClr val="080808"/>
                </a:solidFill>
                <a:latin typeface="Consolas" panose="020B0609020204030204" pitchFamily="49" charset="0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()</a:t>
            </a:r>
            <a:endParaRPr lang="ru-RU" sz="2400" dirty="0">
              <a:latin typeface="Consolas" panose="020B06090202040302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381B50C-7918-406B-916F-9146981C8E52}"/>
              </a:ext>
            </a:extLst>
          </p:cNvPr>
          <p:cNvSpPr/>
          <p:nvPr/>
        </p:nvSpPr>
        <p:spPr>
          <a:xfrm>
            <a:off x="677333" y="5157102"/>
            <a:ext cx="79419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isinstance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(объект, </a:t>
            </a:r>
            <a:r>
              <a:rPr lang="ru-RU" altLang="ru-RU" sz="2400" dirty="0" err="1">
                <a:solidFill>
                  <a:srgbClr val="080808"/>
                </a:solidFill>
                <a:latin typeface="Consolas" panose="020B0609020204030204" pitchFamily="49" charset="0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)  </a:t>
            </a:r>
            <a:r>
              <a:rPr lang="ru-RU" altLang="ru-RU" sz="2400" i="1" dirty="0">
                <a:solidFill>
                  <a:srgbClr val="8C8C8C"/>
                </a:solidFill>
                <a:latin typeface="Consolas" panose="020B0609020204030204" pitchFamily="49" charset="0"/>
              </a:rPr>
              <a:t># </a:t>
            </a:r>
            <a:r>
              <a:rPr lang="ru-RU" altLang="ru-RU" sz="2400" i="1" dirty="0" err="1">
                <a:solidFill>
                  <a:srgbClr val="8C8C8C"/>
                </a:solidFill>
                <a:latin typeface="Consolas" panose="020B0609020204030204" pitchFamily="49" charset="0"/>
              </a:rPr>
              <a:t>True</a:t>
            </a:r>
            <a:br>
              <a:rPr lang="ru-RU" altLang="ru-RU" sz="2400" i="1" dirty="0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ru-RU" altLang="ru-RU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isinstance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(объект, </a:t>
            </a:r>
            <a:r>
              <a:rPr lang="ru-RU" altLang="ru-RU" sz="2400" dirty="0" err="1">
                <a:solidFill>
                  <a:srgbClr val="080808"/>
                </a:solidFill>
                <a:latin typeface="Consolas" panose="020B0609020204030204" pitchFamily="49" charset="0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)  </a:t>
            </a:r>
            <a:r>
              <a:rPr lang="ru-RU" altLang="ru-RU" sz="2400" i="1" dirty="0">
                <a:solidFill>
                  <a:srgbClr val="8C8C8C"/>
                </a:solidFill>
                <a:latin typeface="Consolas" panose="020B0609020204030204" pitchFamily="49" charset="0"/>
              </a:rPr>
              <a:t># </a:t>
            </a:r>
            <a:r>
              <a:rPr lang="ru-RU" altLang="ru-RU" sz="2400" i="1" dirty="0" err="1">
                <a:solidFill>
                  <a:srgbClr val="8C8C8C"/>
                </a:solidFill>
                <a:latin typeface="Consolas" panose="020B0609020204030204" pitchFamily="49" charset="0"/>
              </a:rPr>
              <a:t>True</a:t>
            </a:r>
            <a:br>
              <a:rPr lang="ru-RU" altLang="ru-RU" sz="2400" i="1" dirty="0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ru-RU" altLang="ru-RU" sz="2400" dirty="0" err="1">
                <a:solidFill>
                  <a:srgbClr val="000080"/>
                </a:solidFill>
                <a:latin typeface="Consolas" panose="020B0609020204030204" pitchFamily="49" charset="0"/>
              </a:rPr>
              <a:t>issubclass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Consolas" panose="020B0609020204030204" pitchFamily="49" charset="0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  <a:r>
              <a:rPr lang="ru-RU" altLang="ru-RU" sz="2400" dirty="0" err="1">
                <a:solidFill>
                  <a:srgbClr val="080808"/>
                </a:solidFill>
                <a:latin typeface="Consolas" panose="020B0609020204030204" pitchFamily="49" charset="0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Consolas" panose="020B0609020204030204" pitchFamily="49" charset="0"/>
              </a:rPr>
              <a:t>)  </a:t>
            </a:r>
            <a:r>
              <a:rPr lang="ru-RU" altLang="ru-RU" sz="2400" i="1" dirty="0">
                <a:solidFill>
                  <a:srgbClr val="8C8C8C"/>
                </a:solidFill>
                <a:latin typeface="Consolas" panose="020B0609020204030204" pitchFamily="49" charset="0"/>
              </a:rPr>
              <a:t># </a:t>
            </a:r>
            <a:r>
              <a:rPr lang="ru-RU" altLang="ru-RU" sz="2400" i="1" dirty="0" err="1">
                <a:solidFill>
                  <a:srgbClr val="8C8C8C"/>
                </a:solidFill>
                <a:latin typeface="Consolas" panose="020B0609020204030204" pitchFamily="49" charset="0"/>
              </a:rPr>
              <a:t>True</a:t>
            </a:r>
            <a:endParaRPr lang="ru-RU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07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9DB6A1-C57F-4766-99C0-476A70BD5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88" y="216068"/>
            <a:ext cx="9062089" cy="607798"/>
          </a:xfrm>
        </p:spPr>
        <p:txBody>
          <a:bodyPr/>
          <a:lstStyle/>
          <a:p>
            <a:r>
              <a:rPr lang="en-US" dirty="0"/>
              <a:t>ENUM</a:t>
            </a:r>
            <a:endParaRPr lang="ru-RU" dirty="0"/>
          </a:p>
        </p:txBody>
      </p:sp>
      <p:pic>
        <p:nvPicPr>
          <p:cNvPr id="3074" name="Picture 2" descr="https://avatars.mds.yandex.net/i?id=5585f9f72310bc362dbe4a100ba9d75a8c90e482-8271677-images-thumbs&amp;n=13">
            <a:extLst>
              <a:ext uri="{FF2B5EF4-FFF2-40B4-BE49-F238E27FC236}">
                <a16:creationId xmlns:a16="http://schemas.microsoft.com/office/drawing/2014/main" id="{43D34C30-B3AD-4419-9D28-8A624E29F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79" y="1380277"/>
            <a:ext cx="4572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codingem.com/wp-content/uploads/2021/09/python-enumeration.002.jpeg">
            <a:extLst>
              <a:ext uri="{FF2B5EF4-FFF2-40B4-BE49-F238E27FC236}">
                <a16:creationId xmlns:a16="http://schemas.microsoft.com/office/drawing/2014/main" id="{3294B2BE-69E2-4358-B683-615E2CB9CF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8" t="7921" r="21139" b="22508"/>
          <a:stretch/>
        </p:blipFill>
        <p:spPr bwMode="auto">
          <a:xfrm>
            <a:off x="6464174" y="2795258"/>
            <a:ext cx="4381878" cy="30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186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DC1249-3049-4CEC-8098-4DBDCE41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43227"/>
            <a:ext cx="9062089" cy="571585"/>
          </a:xfrm>
        </p:spPr>
        <p:txBody>
          <a:bodyPr>
            <a:normAutofit fontScale="90000"/>
          </a:bodyPr>
          <a:lstStyle/>
          <a:p>
            <a:r>
              <a:rPr lang="ru-RU" dirty="0"/>
              <a:t>Расширение класса методами</a:t>
            </a:r>
            <a:r>
              <a:rPr lang="en-US" dirty="0"/>
              <a:t>. </a:t>
            </a:r>
            <a:r>
              <a:rPr lang="ru-RU" dirty="0"/>
              <a:t>Добавление метода</a:t>
            </a:r>
            <a:r>
              <a:rPr lang="ru-RU" dirty="0">
                <a:hlinkClick r:id="rId2" action="ppaction://hlinkfile"/>
              </a:rPr>
              <a:t>¶</a:t>
            </a:r>
            <a:br>
              <a:rPr lang="ru-RU" dirty="0"/>
            </a:br>
            <a:br>
              <a:rPr lang="ru-RU" b="0" dirty="0"/>
            </a:b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D2AC42A-13A9-4F24-8C73-8DDB9F7F9D69}"/>
              </a:ext>
            </a:extLst>
          </p:cNvPr>
          <p:cNvSpPr/>
          <p:nvPr/>
        </p:nvSpPr>
        <p:spPr>
          <a:xfrm>
            <a:off x="724275" y="814812"/>
            <a:ext cx="67538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JetBrains Mono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метод1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pass</a:t>
            </a:r>
            <a:br>
              <a:rPr lang="ru-RU" altLang="ru-RU" sz="2400" dirty="0">
                <a:solidFill>
                  <a:srgbClr val="0033B3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033B3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метод2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pass</a:t>
            </a:r>
            <a:endParaRPr lang="ru-RU" altLang="ru-RU" sz="4800" dirty="0">
              <a:latin typeface="Arial" panose="020B060402020202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3250CA1-A3E3-4305-8E24-35676F2570F2}"/>
              </a:ext>
            </a:extLst>
          </p:cNvPr>
          <p:cNvSpPr/>
          <p:nvPr/>
        </p:nvSpPr>
        <p:spPr>
          <a:xfrm>
            <a:off x="724275" y="3266038"/>
            <a:ext cx="67538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JetBrains Mono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pass</a:t>
            </a:r>
            <a:endParaRPr lang="ru-RU" altLang="ru-RU" sz="4800" dirty="0">
              <a:latin typeface="Arial" panose="020B060402020202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DCE53AE-DC9C-49A5-8CBA-37227BF19CA6}"/>
              </a:ext>
            </a:extLst>
          </p:cNvPr>
          <p:cNvSpPr/>
          <p:nvPr/>
        </p:nvSpPr>
        <p:spPr>
          <a:xfrm>
            <a:off x="838954" y="4675781"/>
            <a:ext cx="70828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объект =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объект.метод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объект.метод1()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объект.метод2()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651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333" name="Google Shape;333;p44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 dirty="0"/>
              <a:t>Класс как контейнер</a:t>
            </a:r>
            <a:endParaRPr dirty="0"/>
          </a:p>
        </p:txBody>
      </p:sp>
      <p:sp>
        <p:nvSpPr>
          <p:cNvPr id="334" name="Google Shape;334;p44"/>
          <p:cNvSpPr txBox="1">
            <a:spLocks noGrp="1"/>
          </p:cNvSpPr>
          <p:nvPr>
            <p:ph type="body" idx="2"/>
          </p:nvPr>
        </p:nvSpPr>
        <p:spPr>
          <a:xfrm>
            <a:off x="677333" y="1964165"/>
            <a:ext cx="2448800" cy="1778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ru" sz="2133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2133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2133" b="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133" b="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Clr>
                <a:schemeClr val="dk1"/>
              </a:buClr>
              <a:buNone/>
            </a:pPr>
            <a:r>
              <a:rPr lang="ru" sz="2133" b="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 dirty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ru" sz="2133" b="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 dirty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2133" dirty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Clr>
                <a:schemeClr val="dk1"/>
              </a:buClr>
              <a:buNone/>
            </a:pPr>
            <a:r>
              <a:rPr lang="ru" sz="2133" b="0" dirty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 dirty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ru" sz="2133" b="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 dirty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2133" dirty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335" name="Google Shape;335;p44"/>
          <p:cNvSpPr/>
          <p:nvPr/>
        </p:nvSpPr>
        <p:spPr>
          <a:xfrm>
            <a:off x="4268800" y="2441100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6" name="Google Shape;336;p44"/>
          <p:cNvSpPr/>
          <p:nvPr/>
        </p:nvSpPr>
        <p:spPr>
          <a:xfrm>
            <a:off x="4433933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7" name="Google Shape;337;p44"/>
          <p:cNvSpPr/>
          <p:nvPr/>
        </p:nvSpPr>
        <p:spPr>
          <a:xfrm>
            <a:off x="5264600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8" name="Google Shape;338;p44"/>
          <p:cNvSpPr txBox="1"/>
          <p:nvPr/>
        </p:nvSpPr>
        <p:spPr>
          <a:xfrm>
            <a:off x="4393629" y="2427891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9" name="Google Shape;339;p44"/>
          <p:cNvSpPr txBox="1"/>
          <p:nvPr/>
        </p:nvSpPr>
        <p:spPr>
          <a:xfrm>
            <a:off x="5206429" y="240587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0" name="Google Shape;340;p44"/>
          <p:cNvSpPr txBox="1"/>
          <p:nvPr/>
        </p:nvSpPr>
        <p:spPr>
          <a:xfrm>
            <a:off x="4256900" y="1949234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1" name="Google Shape;341;p44"/>
          <p:cNvSpPr/>
          <p:nvPr/>
        </p:nvSpPr>
        <p:spPr>
          <a:xfrm>
            <a:off x="3323317" y="2489700"/>
            <a:ext cx="736400" cy="451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2" name="Google Shape;342;p44"/>
          <p:cNvSpPr txBox="1"/>
          <p:nvPr/>
        </p:nvSpPr>
        <p:spPr>
          <a:xfrm rot="952855">
            <a:off x="5612461" y="1699486"/>
            <a:ext cx="2929408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Похоже на словарик?</a:t>
            </a:r>
            <a:endParaRPr sz="1867" b="1" kern="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DC1249-3049-4CEC-8098-4DBDCE41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43227"/>
            <a:ext cx="9062089" cy="571585"/>
          </a:xfrm>
        </p:spPr>
        <p:txBody>
          <a:bodyPr>
            <a:normAutofit/>
          </a:bodyPr>
          <a:lstStyle/>
          <a:p>
            <a:r>
              <a:rPr lang="ru-RU" dirty="0"/>
              <a:t>Переопределение метода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D2AC42A-13A9-4F24-8C73-8DDB9F7F9D69}"/>
              </a:ext>
            </a:extLst>
          </p:cNvPr>
          <p:cNvSpPr/>
          <p:nvPr/>
        </p:nvSpPr>
        <p:spPr>
          <a:xfrm>
            <a:off x="724275" y="814812"/>
            <a:ext cx="67538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JetBrains Mono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метод1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pass</a:t>
            </a:r>
            <a:br>
              <a:rPr lang="ru-RU" altLang="ru-RU" sz="2400" dirty="0">
                <a:solidFill>
                  <a:srgbClr val="0033B3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033B3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метод2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pass</a:t>
            </a:r>
            <a:endParaRPr lang="ru-RU" altLang="ru-RU" sz="4800" dirty="0">
              <a:latin typeface="Arial" panose="020B060402020202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3250CA1-A3E3-4305-8E24-35676F2570F2}"/>
              </a:ext>
            </a:extLst>
          </p:cNvPr>
          <p:cNvSpPr/>
          <p:nvPr/>
        </p:nvSpPr>
        <p:spPr>
          <a:xfrm>
            <a:off x="724275" y="3266038"/>
            <a:ext cx="67538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JetBrains Mono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метод2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параметр):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pass</a:t>
            </a:r>
            <a:endParaRPr lang="ru-RU" altLang="ru-RU" sz="4800" dirty="0">
              <a:latin typeface="Arial" panose="020B060402020202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DCE53AE-DC9C-49A5-8CBA-37227BF19CA6}"/>
              </a:ext>
            </a:extLst>
          </p:cNvPr>
          <p:cNvSpPr/>
          <p:nvPr/>
        </p:nvSpPr>
        <p:spPr>
          <a:xfrm>
            <a:off x="838954" y="4675781"/>
            <a:ext cx="70828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объект =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объект.метод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объект.метод1()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объект.метод2()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701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DC1249-3049-4CEC-8098-4DBDCE41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43227"/>
            <a:ext cx="9062089" cy="571585"/>
          </a:xfrm>
        </p:spPr>
        <p:txBody>
          <a:bodyPr>
            <a:normAutofit/>
          </a:bodyPr>
          <a:lstStyle/>
          <a:p>
            <a:r>
              <a:rPr lang="ru-RU" dirty="0"/>
              <a:t>Обращение к методу супер-класса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D2AC42A-13A9-4F24-8C73-8DDB9F7F9D69}"/>
              </a:ext>
            </a:extLst>
          </p:cNvPr>
          <p:cNvSpPr/>
          <p:nvPr/>
        </p:nvSpPr>
        <p:spPr>
          <a:xfrm>
            <a:off x="407403" y="968721"/>
            <a:ext cx="661808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JetBrains Mono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параметр):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pass</a:t>
            </a:r>
            <a:br>
              <a:rPr lang="ru-RU" altLang="ru-RU" sz="2400" dirty="0">
                <a:solidFill>
                  <a:srgbClr val="0033B3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033B3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JetBrains Mono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параметр1, параметр2):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СуперКласс.метод2(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параметр1)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объект =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объект.метод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>
                <a:solidFill>
                  <a:srgbClr val="067D17"/>
                </a:solidFill>
                <a:latin typeface="JetBrains Mono"/>
              </a:rPr>
              <a:t>'значение1'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sz="2400" dirty="0">
                <a:solidFill>
                  <a:srgbClr val="067D17"/>
                </a:solidFill>
                <a:latin typeface="JetBrains Mono"/>
              </a:rPr>
              <a:t>'значение2'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</a:t>
            </a:r>
            <a:endParaRPr lang="ru-RU" altLang="ru-RU" sz="4800" dirty="0">
              <a:latin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0D80DD4-A815-4BD8-9474-4700B4ED1AA5}"/>
              </a:ext>
            </a:extLst>
          </p:cNvPr>
          <p:cNvSpPr/>
          <p:nvPr/>
        </p:nvSpPr>
        <p:spPr>
          <a:xfrm>
            <a:off x="407403" y="5103953"/>
            <a:ext cx="88378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JetBrains Mono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параметр1, параметр2):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0080"/>
                </a:solidFill>
                <a:latin typeface="JetBrains Mono"/>
              </a:rPr>
              <a:t>super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().метод(параметр1)  </a:t>
            </a:r>
            <a:r>
              <a:rPr lang="ru-RU" altLang="ru-RU" sz="2400" i="1" dirty="0">
                <a:solidFill>
                  <a:srgbClr val="8C8C8C"/>
                </a:solidFill>
                <a:latin typeface="JetBrains Mono"/>
              </a:rPr>
              <a:t># Ого! никакого </a:t>
            </a:r>
            <a:r>
              <a:rPr lang="ru-RU" altLang="ru-RU" sz="2400" i="1" dirty="0" err="1">
                <a:solidFill>
                  <a:srgbClr val="8C8C8C"/>
                </a:solidFill>
                <a:latin typeface="JetBrains Mono"/>
              </a:rPr>
              <a:t>self</a:t>
            </a:r>
            <a:r>
              <a:rPr lang="ru-RU" altLang="ru-RU" sz="2400" i="1" dirty="0">
                <a:solidFill>
                  <a:srgbClr val="8C8C8C"/>
                </a:solidFill>
                <a:latin typeface="JetBrains Mono"/>
              </a:rPr>
              <a:t>!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7483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DC1249-3049-4CEC-8098-4DBDCE41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43227"/>
            <a:ext cx="9062089" cy="571585"/>
          </a:xfrm>
        </p:spPr>
        <p:txBody>
          <a:bodyPr>
            <a:normAutofit/>
          </a:bodyPr>
          <a:lstStyle/>
          <a:p>
            <a:r>
              <a:rPr lang="ru-RU" dirty="0"/>
              <a:t>Перегрузка операторов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03709B6-B651-471C-8AE7-90560AA2170B}"/>
              </a:ext>
            </a:extLst>
          </p:cNvPr>
          <p:cNvSpPr/>
          <p:nvPr/>
        </p:nvSpPr>
        <p:spPr>
          <a:xfrm>
            <a:off x="395243" y="1085794"/>
            <a:ext cx="656687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0000"/>
                </a:solidFill>
                <a:latin typeface="JetBrains Mono"/>
              </a:rPr>
              <a:t>Человек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 err="1">
                <a:solidFill>
                  <a:srgbClr val="B200B2"/>
                </a:solidFill>
                <a:latin typeface="JetBrains Mono"/>
              </a:rPr>
              <a:t>init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возраст):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.возраст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= возраст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 err="1">
                <a:solidFill>
                  <a:srgbClr val="B200B2"/>
                </a:solidFill>
                <a:latin typeface="JetBrains Mono"/>
              </a:rPr>
              <a:t>eq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другой_объект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return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.возраст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==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другой_объект.возраст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 err="1">
                <a:solidFill>
                  <a:srgbClr val="B200B2"/>
                </a:solidFill>
                <a:latin typeface="JetBrains Mono"/>
              </a:rPr>
              <a:t>lt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другой_объект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return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.возраст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&lt;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другой_объект.возраст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 err="1">
                <a:solidFill>
                  <a:srgbClr val="B200B2"/>
                </a:solidFill>
                <a:latin typeface="JetBrains Mono"/>
              </a:rPr>
              <a:t>gt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другой_объект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return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.возраст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&gt;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другой_объект.возраст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endParaRPr lang="ru-RU" sz="2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074DAA2-C382-44E0-950F-3B60E4A3D6C3}"/>
              </a:ext>
            </a:extLst>
          </p:cNvPr>
          <p:cNvSpPr/>
          <p:nvPr/>
        </p:nvSpPr>
        <p:spPr>
          <a:xfrm>
            <a:off x="7773909" y="3250501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вася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= Человек(</a:t>
            </a:r>
            <a:r>
              <a:rPr lang="ru-RU" altLang="ru-RU" sz="2400" dirty="0">
                <a:solidFill>
                  <a:srgbClr val="1750EB"/>
                </a:solidFill>
                <a:latin typeface="JetBrains Mono"/>
              </a:rPr>
              <a:t>25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петя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= Человек(</a:t>
            </a:r>
            <a:r>
              <a:rPr lang="ru-RU" altLang="ru-RU" sz="2400" dirty="0">
                <a:solidFill>
                  <a:srgbClr val="1750EB"/>
                </a:solidFill>
                <a:latin typeface="JetBrains Mono"/>
              </a:rPr>
              <a:t>33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федя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= Человек(</a:t>
            </a:r>
            <a:r>
              <a:rPr lang="ru-RU" altLang="ru-RU" sz="2400" dirty="0">
                <a:solidFill>
                  <a:srgbClr val="1750EB"/>
                </a:solidFill>
                <a:latin typeface="JetBrains Mono"/>
              </a:rPr>
              <a:t>25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00080"/>
                </a:solidFill>
                <a:latin typeface="JetBrains Mono"/>
              </a:rPr>
              <a:t>print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вася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==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федя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00080"/>
                </a:solidFill>
                <a:latin typeface="JetBrains Mono"/>
              </a:rPr>
              <a:t>print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вася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&gt;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федя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00080"/>
                </a:solidFill>
                <a:latin typeface="JetBrains Mono"/>
              </a:rPr>
              <a:t>print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вася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&gt;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петя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81356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96E8557-2C11-4E65-A7DC-4FD9955DF42A}"/>
              </a:ext>
            </a:extLst>
          </p:cNvPr>
          <p:cNvSpPr txBox="1">
            <a:spLocks/>
          </p:cNvSpPr>
          <p:nvPr/>
        </p:nvSpPr>
        <p:spPr>
          <a:xfrm>
            <a:off x="10317085" y="5893237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ТЕСТ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1D53B5-DE19-479B-83BD-E3D8F3DB2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9786" y="453565"/>
            <a:ext cx="6404435" cy="640443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0C91EDC-A112-4709-A2A1-57FF82823C7C}"/>
              </a:ext>
            </a:extLst>
          </p:cNvPr>
          <p:cNvSpPr txBox="1">
            <a:spLocks/>
          </p:cNvSpPr>
          <p:nvPr/>
        </p:nvSpPr>
        <p:spPr>
          <a:xfrm>
            <a:off x="7898223" y="145873"/>
            <a:ext cx="2541178" cy="8382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ru-RU" dirty="0">
                <a:highlight>
                  <a:srgbClr val="FFFF00"/>
                </a:highlight>
              </a:rPr>
              <a:t>Выводы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BA6835E-2C39-45C2-A2A3-FEE3F399C152}"/>
              </a:ext>
            </a:extLst>
          </p:cNvPr>
          <p:cNvSpPr/>
          <p:nvPr/>
        </p:nvSpPr>
        <p:spPr>
          <a:xfrm>
            <a:off x="67377" y="701314"/>
            <a:ext cx="766962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rgbClr val="1369C1"/>
                </a:solidFill>
              </a:rPr>
              <a:t>Класс — тип данных описывающий объект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rgbClr val="1369C1"/>
                </a:solidFill>
              </a:rPr>
              <a:t>Объект — тип данных, экземпляр класса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rgbClr val="1369C1"/>
                </a:solidFill>
              </a:rPr>
              <a:t>Метод объекта — сообщение, с помощью которого объекты общаются друг с другом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rgbClr val="1369C1"/>
                </a:solidFill>
              </a:rPr>
              <a:t>Атрибут объекта — хранилище текущего состояния объекта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rgbClr val="1369C1"/>
                </a:solidFill>
              </a:rPr>
              <a:t>Свойство объекта — интерфейс доступа к атрибутам объекта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rgbClr val="1369C1"/>
                </a:solidFill>
              </a:rPr>
              <a:t>Класс — самостоятельный тип. Может иметь свои методы и атрибуты</a:t>
            </a:r>
          </a:p>
        </p:txBody>
      </p:sp>
    </p:spTree>
    <p:extLst>
      <p:ext uri="{BB962C8B-B14F-4D97-AF65-F5344CB8AC3E}">
        <p14:creationId xmlns:p14="http://schemas.microsoft.com/office/powerpoint/2010/main" val="279895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96E8557-2C11-4E65-A7DC-4FD9955DF42A}"/>
              </a:ext>
            </a:extLst>
          </p:cNvPr>
          <p:cNvSpPr txBox="1">
            <a:spLocks/>
          </p:cNvSpPr>
          <p:nvPr/>
        </p:nvSpPr>
        <p:spPr>
          <a:xfrm>
            <a:off x="10317085" y="5893237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ТЕСТ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1D53B5-DE19-479B-83BD-E3D8F3DB2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9246" y="1609725"/>
            <a:ext cx="5248275" cy="524827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BA6835E-2C39-45C2-A2A3-FEE3F399C152}"/>
              </a:ext>
            </a:extLst>
          </p:cNvPr>
          <p:cNvSpPr/>
          <p:nvPr/>
        </p:nvSpPr>
        <p:spPr>
          <a:xfrm>
            <a:off x="190500" y="120402"/>
            <a:ext cx="7629525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400" dirty="0">
                <a:solidFill>
                  <a:srgbClr val="1369C1"/>
                </a:solidFill>
              </a:rPr>
              <a:t>1)	Что составляет основу ООП? (инкапсуляция, полиморфизм, наследование)</a:t>
            </a:r>
          </a:p>
          <a:p>
            <a:pPr>
              <a:spcAft>
                <a:spcPts val="1200"/>
              </a:spcAft>
            </a:pPr>
            <a:r>
              <a:rPr lang="ru-RU" sz="2400" dirty="0">
                <a:solidFill>
                  <a:srgbClr val="1369C1"/>
                </a:solidFill>
              </a:rPr>
              <a:t>2)	Как следует воспринимать класс в ООП? (как шаблон, по которому конструируются объекты этого класса)</a:t>
            </a:r>
          </a:p>
          <a:p>
            <a:pPr>
              <a:spcAft>
                <a:spcPts val="1200"/>
              </a:spcAft>
            </a:pPr>
            <a:r>
              <a:rPr lang="ru-RU" sz="2400" dirty="0">
                <a:solidFill>
                  <a:srgbClr val="1369C1"/>
                </a:solidFill>
              </a:rPr>
              <a:t>3)	В чем суть идеи наследования в ООП? (наследование позволяет как бы вынести «за скобки» общее для разных классов, на основе одного или нескольких классов создается новый (дочерний) класс</a:t>
            </a:r>
          </a:p>
          <a:p>
            <a:pPr>
              <a:spcAft>
                <a:spcPts val="1200"/>
              </a:spcAft>
            </a:pPr>
            <a:r>
              <a:rPr lang="ru-RU" sz="2400" dirty="0">
                <a:solidFill>
                  <a:srgbClr val="1369C1"/>
                </a:solidFill>
              </a:rPr>
              <a:t>4)	Каким термином из ООП можно охарактеризовать ограничение доступа к элементам класса? (инкапсуляция)</a:t>
            </a:r>
          </a:p>
          <a:p>
            <a:pPr>
              <a:spcAft>
                <a:spcPts val="1200"/>
              </a:spcAft>
            </a:pPr>
            <a:r>
              <a:rPr lang="ru-RU" sz="2400" dirty="0">
                <a:solidFill>
                  <a:srgbClr val="1369C1"/>
                </a:solidFill>
              </a:rPr>
              <a:t>5)	Каким термином из ООП можно охарактеризовать универсальность интерфейса доступа к разным типам данных? (полиморфизм)</a:t>
            </a:r>
          </a:p>
        </p:txBody>
      </p:sp>
    </p:spTree>
    <p:extLst>
      <p:ext uri="{BB962C8B-B14F-4D97-AF65-F5344CB8AC3E}">
        <p14:creationId xmlns:p14="http://schemas.microsoft.com/office/powerpoint/2010/main" val="189330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96E8557-2C11-4E65-A7DC-4FD9955DF42A}"/>
              </a:ext>
            </a:extLst>
          </p:cNvPr>
          <p:cNvSpPr txBox="1">
            <a:spLocks/>
          </p:cNvSpPr>
          <p:nvPr/>
        </p:nvSpPr>
        <p:spPr>
          <a:xfrm>
            <a:off x="699498" y="942293"/>
            <a:ext cx="5192717" cy="2486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6600" dirty="0"/>
              <a:t>ТЕСТ</a:t>
            </a:r>
            <a:endParaRPr lang="ru-RU" sz="8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1D53B5-DE19-479B-83BD-E3D8F3DB2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9786" y="453565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938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96E8557-2C11-4E65-A7DC-4FD9955DF42A}"/>
              </a:ext>
            </a:extLst>
          </p:cNvPr>
          <p:cNvSpPr txBox="1">
            <a:spLocks/>
          </p:cNvSpPr>
          <p:nvPr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4F517F1-B040-4C23-A1FC-87F348A889F9}"/>
              </a:ext>
            </a:extLst>
          </p:cNvPr>
          <p:cNvSpPr txBox="1">
            <a:spLocks/>
          </p:cNvSpPr>
          <p:nvPr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1D53B5-DE19-479B-83BD-E3D8F3DB2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113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96E8557-2C11-4E65-A7DC-4FD9955DF42A}"/>
              </a:ext>
            </a:extLst>
          </p:cNvPr>
          <p:cNvSpPr txBox="1">
            <a:spLocks/>
          </p:cNvSpPr>
          <p:nvPr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4F517F1-B040-4C23-A1FC-87F348A889F9}"/>
              </a:ext>
            </a:extLst>
          </p:cNvPr>
          <p:cNvSpPr txBox="1">
            <a:spLocks/>
          </p:cNvSpPr>
          <p:nvPr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Домашнее задание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7A2D4-D9BC-404C-9165-0540EAE02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1655456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87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FEB485-E405-42DF-99EF-32C004FE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FFE72-A644-4C7E-B940-81ED83CC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</p:spPr>
        <p:txBody>
          <a:bodyPr>
            <a:normAutofit/>
          </a:bodyPr>
          <a:lstStyle/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31B3BD2B-6832-4EFF-890A-9A5C40CF2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770" y="2315280"/>
            <a:ext cx="2967904" cy="867536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7DB384C-678F-4FA7-9F57-C844B546B268}"/>
              </a:ext>
            </a:extLst>
          </p:cNvPr>
          <p:cNvSpPr txBox="1">
            <a:spLocks/>
          </p:cNvSpPr>
          <p:nvPr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281024C-7063-4C97-AE88-0D0126C1DFCA}"/>
              </a:ext>
            </a:extLst>
          </p:cNvPr>
          <p:cNvSpPr/>
          <p:nvPr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A47C30-0153-4B9A-8A1E-B86A21D2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BD87E1-9424-4A30-80EB-D3F2883AD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82A7D31C-E1CD-49C5-BCC1-B9477D1ED4E3}"/>
              </a:ext>
            </a:extLst>
          </p:cNvPr>
          <p:cNvSpPr/>
          <p:nvPr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7D8B310-FF76-4280-B215-3D37BDB7AD2B}"/>
              </a:ext>
            </a:extLst>
          </p:cNvPr>
          <p:cNvSpPr txBox="1">
            <a:spLocks/>
          </p:cNvSpPr>
          <p:nvPr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213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348" name="Google Shape;348;p45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Класс как контейнер</a:t>
            </a:r>
            <a:endParaRPr/>
          </a:p>
        </p:txBody>
      </p:sp>
      <p:sp>
        <p:nvSpPr>
          <p:cNvPr id="349" name="Google Shape;349;p45"/>
          <p:cNvSpPr txBox="1">
            <a:spLocks noGrp="1"/>
          </p:cNvSpPr>
          <p:nvPr>
            <p:ph type="body" idx="2"/>
          </p:nvPr>
        </p:nvSpPr>
        <p:spPr>
          <a:xfrm>
            <a:off x="677333" y="1964165"/>
            <a:ext cx="2448800" cy="1778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buNone/>
            </a:pPr>
            <a:r>
              <a:rPr lang="ru" sz="2133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2133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133" b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2133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ru" sz="2133" b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2133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endParaRPr/>
          </a:p>
        </p:txBody>
      </p:sp>
      <p:sp>
        <p:nvSpPr>
          <p:cNvPr id="350" name="Google Shape;350;p45"/>
          <p:cNvSpPr/>
          <p:nvPr/>
        </p:nvSpPr>
        <p:spPr>
          <a:xfrm>
            <a:off x="4268800" y="2441100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1" name="Google Shape;351;p45"/>
          <p:cNvSpPr/>
          <p:nvPr/>
        </p:nvSpPr>
        <p:spPr>
          <a:xfrm>
            <a:off x="4433933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2" name="Google Shape;352;p45"/>
          <p:cNvSpPr/>
          <p:nvPr/>
        </p:nvSpPr>
        <p:spPr>
          <a:xfrm>
            <a:off x="5264600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3" name="Google Shape;353;p45"/>
          <p:cNvSpPr txBox="1"/>
          <p:nvPr/>
        </p:nvSpPr>
        <p:spPr>
          <a:xfrm>
            <a:off x="4393629" y="2427891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4" name="Google Shape;354;p45"/>
          <p:cNvSpPr txBox="1"/>
          <p:nvPr/>
        </p:nvSpPr>
        <p:spPr>
          <a:xfrm>
            <a:off x="5206429" y="240587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5" name="Google Shape;355;p45"/>
          <p:cNvSpPr txBox="1"/>
          <p:nvPr/>
        </p:nvSpPr>
        <p:spPr>
          <a:xfrm>
            <a:off x="4256900" y="1949234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6" name="Google Shape;356;p45"/>
          <p:cNvSpPr/>
          <p:nvPr/>
        </p:nvSpPr>
        <p:spPr>
          <a:xfrm>
            <a:off x="3323317" y="2489700"/>
            <a:ext cx="736400" cy="451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6705733" y="1964167"/>
            <a:ext cx="2448800" cy="820825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Читаем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8" name="Google Shape;358;p45"/>
          <p:cNvSpPr/>
          <p:nvPr/>
        </p:nvSpPr>
        <p:spPr>
          <a:xfrm>
            <a:off x="9158367" y="2214200"/>
            <a:ext cx="241200" cy="3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9" name="Google Shape;359;p45"/>
          <p:cNvSpPr/>
          <p:nvPr/>
        </p:nvSpPr>
        <p:spPr>
          <a:xfrm>
            <a:off x="9399567" y="2055400"/>
            <a:ext cx="679600" cy="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Класс как контейнер</a:t>
            </a:r>
            <a:endParaRPr/>
          </a:p>
        </p:txBody>
      </p:sp>
      <p:sp>
        <p:nvSpPr>
          <p:cNvPr id="366" name="Google Shape;366;p46"/>
          <p:cNvSpPr txBox="1">
            <a:spLocks noGrp="1"/>
          </p:cNvSpPr>
          <p:nvPr>
            <p:ph type="body" idx="2"/>
          </p:nvPr>
        </p:nvSpPr>
        <p:spPr>
          <a:xfrm>
            <a:off x="677333" y="1964165"/>
            <a:ext cx="2448800" cy="1778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buNone/>
            </a:pPr>
            <a:r>
              <a:rPr lang="ru" sz="2133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2133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133" b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2133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ru" sz="2133" b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2133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endParaRPr/>
          </a:p>
        </p:txBody>
      </p:sp>
      <p:sp>
        <p:nvSpPr>
          <p:cNvPr id="367" name="Google Shape;367;p46"/>
          <p:cNvSpPr/>
          <p:nvPr/>
        </p:nvSpPr>
        <p:spPr>
          <a:xfrm>
            <a:off x="4268800" y="2441100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46"/>
          <p:cNvSpPr/>
          <p:nvPr/>
        </p:nvSpPr>
        <p:spPr>
          <a:xfrm>
            <a:off x="4433933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990000"/>
                </a:solidFill>
                <a:latin typeface="Arial"/>
                <a:cs typeface="Arial"/>
                <a:sym typeface="Arial"/>
              </a:rPr>
              <a:t>11</a:t>
            </a:r>
            <a:endParaRPr sz="1867" b="1" kern="0">
              <a:solidFill>
                <a:srgbClr val="99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46"/>
          <p:cNvSpPr/>
          <p:nvPr/>
        </p:nvSpPr>
        <p:spPr>
          <a:xfrm>
            <a:off x="5264600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0" name="Google Shape;370;p46"/>
          <p:cNvSpPr txBox="1"/>
          <p:nvPr/>
        </p:nvSpPr>
        <p:spPr>
          <a:xfrm>
            <a:off x="4393629" y="2427891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CC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p46"/>
          <p:cNvSpPr txBox="1"/>
          <p:nvPr/>
        </p:nvSpPr>
        <p:spPr>
          <a:xfrm>
            <a:off x="5206429" y="240587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46"/>
          <p:cNvSpPr txBox="1"/>
          <p:nvPr/>
        </p:nvSpPr>
        <p:spPr>
          <a:xfrm>
            <a:off x="4256900" y="1949234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46"/>
          <p:cNvSpPr/>
          <p:nvPr/>
        </p:nvSpPr>
        <p:spPr>
          <a:xfrm>
            <a:off x="3323317" y="2489700"/>
            <a:ext cx="736400" cy="451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4" name="Google Shape;374;p46"/>
          <p:cNvSpPr txBox="1"/>
          <p:nvPr/>
        </p:nvSpPr>
        <p:spPr>
          <a:xfrm>
            <a:off x="6705733" y="1964167"/>
            <a:ext cx="2448800" cy="820825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Читаем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5" name="Google Shape;375;p46"/>
          <p:cNvSpPr txBox="1"/>
          <p:nvPr/>
        </p:nvSpPr>
        <p:spPr>
          <a:xfrm>
            <a:off x="6705733" y="2892734"/>
            <a:ext cx="2448800" cy="820825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Записываем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1867" b="1" kern="0">
                <a:solidFill>
                  <a:srgbClr val="99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11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76" name="Google Shape;376;p46"/>
          <p:cNvCxnSpPr>
            <a:stCxn id="375" idx="2"/>
            <a:endCxn id="368" idx="2"/>
          </p:cNvCxnSpPr>
          <p:nvPr/>
        </p:nvCxnSpPr>
        <p:spPr>
          <a:xfrm rot="5400000" flipH="1">
            <a:off x="6281320" y="2064746"/>
            <a:ext cx="141226" cy="3156400"/>
          </a:xfrm>
          <a:prstGeom prst="curvedConnector3">
            <a:avLst>
              <a:gd name="adj1" fmla="val -16186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382" name="Google Shape;382;p47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Класс как контейнер</a:t>
            </a:r>
            <a:endParaRPr/>
          </a:p>
        </p:txBody>
      </p:sp>
      <p:sp>
        <p:nvSpPr>
          <p:cNvPr id="383" name="Google Shape;383;p47"/>
          <p:cNvSpPr txBox="1">
            <a:spLocks noGrp="1"/>
          </p:cNvSpPr>
          <p:nvPr>
            <p:ph type="body" idx="2"/>
          </p:nvPr>
        </p:nvSpPr>
        <p:spPr>
          <a:xfrm>
            <a:off x="677333" y="1964165"/>
            <a:ext cx="2448800" cy="1778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buNone/>
            </a:pPr>
            <a:r>
              <a:rPr lang="ru" sz="2133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2133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133" b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2133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ru" sz="2133" b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2133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endParaRPr/>
          </a:p>
        </p:txBody>
      </p:sp>
      <p:sp>
        <p:nvSpPr>
          <p:cNvPr id="384" name="Google Shape;384;p47"/>
          <p:cNvSpPr/>
          <p:nvPr/>
        </p:nvSpPr>
        <p:spPr>
          <a:xfrm>
            <a:off x="4268800" y="2441100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5" name="Google Shape;385;p47"/>
          <p:cNvSpPr/>
          <p:nvPr/>
        </p:nvSpPr>
        <p:spPr>
          <a:xfrm>
            <a:off x="4433933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990000"/>
                </a:solidFill>
                <a:latin typeface="Arial"/>
                <a:cs typeface="Arial"/>
                <a:sym typeface="Arial"/>
              </a:rPr>
              <a:t>11</a:t>
            </a:r>
            <a:endParaRPr sz="1867" b="1" kern="0">
              <a:solidFill>
                <a:srgbClr val="99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6" name="Google Shape;386;p47"/>
          <p:cNvSpPr/>
          <p:nvPr/>
        </p:nvSpPr>
        <p:spPr>
          <a:xfrm>
            <a:off x="5264600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7" name="Google Shape;387;p47"/>
          <p:cNvSpPr txBox="1"/>
          <p:nvPr/>
        </p:nvSpPr>
        <p:spPr>
          <a:xfrm>
            <a:off x="4393629" y="2427891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CC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8" name="Google Shape;388;p47"/>
          <p:cNvSpPr txBox="1"/>
          <p:nvPr/>
        </p:nvSpPr>
        <p:spPr>
          <a:xfrm>
            <a:off x="5206429" y="240587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9" name="Google Shape;389;p47"/>
          <p:cNvSpPr txBox="1"/>
          <p:nvPr/>
        </p:nvSpPr>
        <p:spPr>
          <a:xfrm>
            <a:off x="4256900" y="1949234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0" name="Google Shape;390;p47"/>
          <p:cNvSpPr/>
          <p:nvPr/>
        </p:nvSpPr>
        <p:spPr>
          <a:xfrm>
            <a:off x="3323317" y="2489700"/>
            <a:ext cx="736400" cy="451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1" name="Google Shape;391;p47"/>
          <p:cNvSpPr txBox="1"/>
          <p:nvPr/>
        </p:nvSpPr>
        <p:spPr>
          <a:xfrm>
            <a:off x="6705733" y="1964167"/>
            <a:ext cx="2448800" cy="820825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Читаем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47"/>
          <p:cNvSpPr txBox="1"/>
          <p:nvPr/>
        </p:nvSpPr>
        <p:spPr>
          <a:xfrm>
            <a:off x="6705733" y="2892734"/>
            <a:ext cx="2448800" cy="820825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Записываем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1867" b="1" kern="0">
                <a:solidFill>
                  <a:srgbClr val="99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11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3" name="Google Shape;393;p47"/>
          <p:cNvSpPr txBox="1"/>
          <p:nvPr/>
        </p:nvSpPr>
        <p:spPr>
          <a:xfrm>
            <a:off x="6705733" y="3821301"/>
            <a:ext cx="2448800" cy="820825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Снова читаем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4" name="Google Shape;394;p47"/>
          <p:cNvSpPr/>
          <p:nvPr/>
        </p:nvSpPr>
        <p:spPr>
          <a:xfrm>
            <a:off x="9154533" y="4050700"/>
            <a:ext cx="241200" cy="3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5" name="Google Shape;395;p47"/>
          <p:cNvSpPr/>
          <p:nvPr/>
        </p:nvSpPr>
        <p:spPr>
          <a:xfrm>
            <a:off x="9395733" y="3891900"/>
            <a:ext cx="679600" cy="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990000"/>
                </a:solidFill>
                <a:latin typeface="Arial"/>
                <a:cs typeface="Arial"/>
                <a:sym typeface="Arial"/>
              </a:rPr>
              <a:t>11</a:t>
            </a:r>
            <a:endParaRPr sz="1867" b="1" kern="0">
              <a:solidFill>
                <a:srgbClr val="99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8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401" name="Google Shape;401;p48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Класс как контейнер</a:t>
            </a:r>
            <a:endParaRPr/>
          </a:p>
        </p:txBody>
      </p:sp>
      <p:sp>
        <p:nvSpPr>
          <p:cNvPr id="402" name="Google Shape;402;p48"/>
          <p:cNvSpPr txBox="1">
            <a:spLocks noGrp="1"/>
          </p:cNvSpPr>
          <p:nvPr>
            <p:ph type="body" idx="2"/>
          </p:nvPr>
        </p:nvSpPr>
        <p:spPr>
          <a:xfrm>
            <a:off x="677333" y="1964165"/>
            <a:ext cx="2448800" cy="1778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buNone/>
            </a:pPr>
            <a:r>
              <a:rPr lang="ru" sz="2133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2133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133" b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2133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ru" sz="2133" b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2133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endParaRPr/>
          </a:p>
        </p:txBody>
      </p:sp>
      <p:sp>
        <p:nvSpPr>
          <p:cNvPr id="403" name="Google Shape;403;p48"/>
          <p:cNvSpPr/>
          <p:nvPr/>
        </p:nvSpPr>
        <p:spPr>
          <a:xfrm>
            <a:off x="4268800" y="2441100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4" name="Google Shape;404;p48"/>
          <p:cNvSpPr/>
          <p:nvPr/>
        </p:nvSpPr>
        <p:spPr>
          <a:xfrm>
            <a:off x="4433933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5" name="Google Shape;405;p48"/>
          <p:cNvSpPr/>
          <p:nvPr/>
        </p:nvSpPr>
        <p:spPr>
          <a:xfrm>
            <a:off x="5264600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6" name="Google Shape;406;p48"/>
          <p:cNvSpPr txBox="1"/>
          <p:nvPr/>
        </p:nvSpPr>
        <p:spPr>
          <a:xfrm>
            <a:off x="4393629" y="2427891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7" name="Google Shape;407;p48"/>
          <p:cNvSpPr txBox="1"/>
          <p:nvPr/>
        </p:nvSpPr>
        <p:spPr>
          <a:xfrm>
            <a:off x="5206429" y="240587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8" name="Google Shape;408;p48"/>
          <p:cNvSpPr txBox="1"/>
          <p:nvPr/>
        </p:nvSpPr>
        <p:spPr>
          <a:xfrm>
            <a:off x="4256900" y="1949234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9" name="Google Shape;409;p48"/>
          <p:cNvSpPr/>
          <p:nvPr/>
        </p:nvSpPr>
        <p:spPr>
          <a:xfrm>
            <a:off x="3323317" y="2489700"/>
            <a:ext cx="736400" cy="451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0" name="Google Shape;410;p48"/>
          <p:cNvSpPr txBox="1"/>
          <p:nvPr/>
        </p:nvSpPr>
        <p:spPr>
          <a:xfrm>
            <a:off x="3647200" y="3941034"/>
            <a:ext cx="2448800" cy="1108148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Создаем новую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Point.z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1867" b="1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endParaRPr sz="1867" b="1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1" name="Google Shape;411;p48"/>
          <p:cNvSpPr/>
          <p:nvPr/>
        </p:nvSpPr>
        <p:spPr>
          <a:xfrm>
            <a:off x="6459567" y="2441100"/>
            <a:ext cx="2721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2" name="Google Shape;412;p48"/>
          <p:cNvSpPr/>
          <p:nvPr/>
        </p:nvSpPr>
        <p:spPr>
          <a:xfrm>
            <a:off x="6624700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11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3" name="Google Shape;413;p48"/>
          <p:cNvSpPr/>
          <p:nvPr/>
        </p:nvSpPr>
        <p:spPr>
          <a:xfrm>
            <a:off x="7455367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4" name="Google Shape;414;p48"/>
          <p:cNvSpPr txBox="1"/>
          <p:nvPr/>
        </p:nvSpPr>
        <p:spPr>
          <a:xfrm>
            <a:off x="6584396" y="2427891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5" name="Google Shape;415;p48"/>
          <p:cNvSpPr txBox="1"/>
          <p:nvPr/>
        </p:nvSpPr>
        <p:spPr>
          <a:xfrm>
            <a:off x="7397196" y="240587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6" name="Google Shape;416;p48"/>
          <p:cNvSpPr txBox="1"/>
          <p:nvPr/>
        </p:nvSpPr>
        <p:spPr>
          <a:xfrm>
            <a:off x="6447667" y="1949234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7" name="Google Shape;417;p48"/>
          <p:cNvSpPr/>
          <p:nvPr/>
        </p:nvSpPr>
        <p:spPr>
          <a:xfrm>
            <a:off x="8286033" y="2892733"/>
            <a:ext cx="679600" cy="6796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E28B18"/>
                </a:solidFill>
                <a:latin typeface="Arial"/>
                <a:cs typeface="Arial"/>
                <a:sym typeface="Arial"/>
              </a:rPr>
              <a:t>12</a:t>
            </a:r>
            <a:endParaRPr sz="1867" b="1" kern="0">
              <a:solidFill>
                <a:srgbClr val="E28B18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8" name="Google Shape;418;p48"/>
          <p:cNvSpPr txBox="1"/>
          <p:nvPr/>
        </p:nvSpPr>
        <p:spPr>
          <a:xfrm>
            <a:off x="8311596" y="240587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E6913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</a:t>
            </a:r>
            <a:endParaRPr sz="1867" kern="0">
              <a:solidFill>
                <a:srgbClr val="E69138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19" name="Google Shape;419;p48"/>
          <p:cNvCxnSpPr>
            <a:stCxn id="410" idx="3"/>
            <a:endCxn id="417" idx="2"/>
          </p:cNvCxnSpPr>
          <p:nvPr/>
        </p:nvCxnSpPr>
        <p:spPr>
          <a:xfrm flipV="1">
            <a:off x="6096000" y="3572333"/>
            <a:ext cx="2529833" cy="922775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0" name="Google Shape;420;p48"/>
          <p:cNvSpPr txBox="1"/>
          <p:nvPr/>
        </p:nvSpPr>
        <p:spPr>
          <a:xfrm>
            <a:off x="3647200" y="5177767"/>
            <a:ext cx="2448800" cy="820825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Читаем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.z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1" name="Google Shape;421;p48"/>
          <p:cNvSpPr/>
          <p:nvPr/>
        </p:nvSpPr>
        <p:spPr>
          <a:xfrm>
            <a:off x="6099833" y="5427800"/>
            <a:ext cx="241200" cy="3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2" name="Google Shape;422;p48"/>
          <p:cNvSpPr/>
          <p:nvPr/>
        </p:nvSpPr>
        <p:spPr>
          <a:xfrm>
            <a:off x="6341033" y="5269000"/>
            <a:ext cx="679600" cy="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E28B18"/>
                </a:solidFill>
                <a:latin typeface="Arial"/>
                <a:cs typeface="Arial"/>
                <a:sym typeface="Arial"/>
              </a:rPr>
              <a:t>12</a:t>
            </a:r>
            <a:endParaRPr sz="1867" b="1" kern="0">
              <a:solidFill>
                <a:srgbClr val="E28B18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9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428" name="Google Shape;428;p49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Объекты из класса</a:t>
            </a:r>
            <a:endParaRPr/>
          </a:p>
        </p:txBody>
      </p:sp>
      <p:sp>
        <p:nvSpPr>
          <p:cNvPr id="429" name="Google Shape;429;p49"/>
          <p:cNvSpPr txBox="1"/>
          <p:nvPr/>
        </p:nvSpPr>
        <p:spPr>
          <a:xfrm>
            <a:off x="748567" y="1924934"/>
            <a:ext cx="4579200" cy="279098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x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600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Создадим несколько объектов-точек</a:t>
            </a:r>
            <a:endParaRPr sz="1600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" sz="1867" b="1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b="1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" sz="1867" b="1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b="1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0" name="Google Shape;430;p49"/>
          <p:cNvSpPr/>
          <p:nvPr/>
        </p:nvSpPr>
        <p:spPr>
          <a:xfrm>
            <a:off x="6327300" y="15956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1" name="Google Shape;431;p49"/>
          <p:cNvSpPr/>
          <p:nvPr/>
        </p:nvSpPr>
        <p:spPr>
          <a:xfrm>
            <a:off x="6492433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2" name="Google Shape;432;p49"/>
          <p:cNvSpPr/>
          <p:nvPr/>
        </p:nvSpPr>
        <p:spPr>
          <a:xfrm>
            <a:off x="7323100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3" name="Google Shape;433;p49"/>
          <p:cNvSpPr txBox="1"/>
          <p:nvPr/>
        </p:nvSpPr>
        <p:spPr>
          <a:xfrm>
            <a:off x="6452129" y="15824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4" name="Google Shape;434;p49"/>
          <p:cNvSpPr txBox="1"/>
          <p:nvPr/>
        </p:nvSpPr>
        <p:spPr>
          <a:xfrm>
            <a:off x="7264929" y="15604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5" name="Google Shape;435;p49"/>
          <p:cNvSpPr txBox="1"/>
          <p:nvPr/>
        </p:nvSpPr>
        <p:spPr>
          <a:xfrm>
            <a:off x="6315400" y="1103767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6" name="Google Shape;436;p49"/>
          <p:cNvSpPr/>
          <p:nvPr/>
        </p:nvSpPr>
        <p:spPr>
          <a:xfrm>
            <a:off x="6285800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7" name="Google Shape;437;p49"/>
          <p:cNvSpPr/>
          <p:nvPr/>
        </p:nvSpPr>
        <p:spPr>
          <a:xfrm>
            <a:off x="6450933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8" name="Google Shape;438;p49"/>
          <p:cNvSpPr/>
          <p:nvPr/>
        </p:nvSpPr>
        <p:spPr>
          <a:xfrm>
            <a:off x="728160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9" name="Google Shape;439;p49"/>
          <p:cNvSpPr txBox="1"/>
          <p:nvPr/>
        </p:nvSpPr>
        <p:spPr>
          <a:xfrm>
            <a:off x="6410629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0" name="Google Shape;440;p49"/>
          <p:cNvSpPr txBox="1"/>
          <p:nvPr/>
        </p:nvSpPr>
        <p:spPr>
          <a:xfrm>
            <a:off x="7223429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1" name="Google Shape;441;p49"/>
          <p:cNvSpPr txBox="1"/>
          <p:nvPr/>
        </p:nvSpPr>
        <p:spPr>
          <a:xfrm>
            <a:off x="6273900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2" name="Google Shape;442;p49"/>
          <p:cNvSpPr/>
          <p:nvPr/>
        </p:nvSpPr>
        <p:spPr>
          <a:xfrm>
            <a:off x="8573267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3" name="Google Shape;443;p49"/>
          <p:cNvSpPr/>
          <p:nvPr/>
        </p:nvSpPr>
        <p:spPr>
          <a:xfrm>
            <a:off x="873840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4" name="Google Shape;444;p49"/>
          <p:cNvSpPr/>
          <p:nvPr/>
        </p:nvSpPr>
        <p:spPr>
          <a:xfrm>
            <a:off x="9569067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5" name="Google Shape;445;p49"/>
          <p:cNvSpPr txBox="1"/>
          <p:nvPr/>
        </p:nvSpPr>
        <p:spPr>
          <a:xfrm>
            <a:off x="8698096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" name="Google Shape;446;p49"/>
          <p:cNvSpPr txBox="1"/>
          <p:nvPr/>
        </p:nvSpPr>
        <p:spPr>
          <a:xfrm>
            <a:off x="9510896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7" name="Google Shape;447;p49"/>
          <p:cNvSpPr txBox="1"/>
          <p:nvPr/>
        </p:nvSpPr>
        <p:spPr>
          <a:xfrm>
            <a:off x="8561367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48" name="Google Shape;448;p49"/>
          <p:cNvCxnSpPr>
            <a:stCxn id="430" idx="2"/>
            <a:endCxn id="447" idx="0"/>
          </p:cNvCxnSpPr>
          <p:nvPr/>
        </p:nvCxnSpPr>
        <p:spPr>
          <a:xfrm>
            <a:off x="7240900" y="2912033"/>
            <a:ext cx="1974467" cy="823034"/>
          </a:xfrm>
          <a:prstGeom prst="straightConnector1">
            <a:avLst/>
          </a:prstGeom>
          <a:noFill/>
          <a:ln w="19050" cap="flat" cmpd="sng">
            <a:solidFill>
              <a:srgbClr val="B4A7D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9" name="Google Shape;449;p49"/>
          <p:cNvCxnSpPr>
            <a:stCxn id="430" idx="2"/>
            <a:endCxn id="441" idx="0"/>
          </p:cNvCxnSpPr>
          <p:nvPr/>
        </p:nvCxnSpPr>
        <p:spPr>
          <a:xfrm flipH="1">
            <a:off x="6927900" y="2912033"/>
            <a:ext cx="313000" cy="823034"/>
          </a:xfrm>
          <a:prstGeom prst="straightConnector1">
            <a:avLst/>
          </a:prstGeom>
          <a:noFill/>
          <a:ln w="19050" cap="flat" cmpd="sng">
            <a:solidFill>
              <a:srgbClr val="8E7CC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Специалист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3_Аспект">
  <a:themeElements>
    <a:clrScheme name="Специалист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1_Аспект">
  <a:themeElements>
    <a:clrScheme name="Специалист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пециалист">
      <a:dk1>
        <a:sysClr val="windowText" lastClr="000000"/>
      </a:dk1>
      <a:lt1>
        <a:sysClr val="window" lastClr="FFFFFF"/>
      </a:lt1>
      <a:dk2>
        <a:srgbClr val="2E75B6"/>
      </a:dk2>
      <a:lt2>
        <a:srgbClr val="F8F8F8"/>
      </a:lt2>
      <a:accent1>
        <a:srgbClr val="2E75B6"/>
      </a:accent1>
      <a:accent2>
        <a:srgbClr val="B2B2B2"/>
      </a:accent2>
      <a:accent3>
        <a:srgbClr val="ED9127"/>
      </a:accent3>
      <a:accent4>
        <a:srgbClr val="808080"/>
      </a:accent4>
      <a:accent5>
        <a:srgbClr val="5F5F5F"/>
      </a:accent5>
      <a:accent6>
        <a:srgbClr val="4D4D4D"/>
      </a:accent6>
      <a:hlink>
        <a:srgbClr val="2E75B6"/>
      </a:hlink>
      <a:folHlink>
        <a:srgbClr val="919191"/>
      </a:folHlink>
    </a:clrScheme>
    <a:fontScheme name="Новый специалист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специалиста (без слайдов).potx" id="{EEA6CBE0-5BEA-473D-B54D-403E495B247F}" vid="{3DCA0052-605D-40A0-8378-5EB23E0C975E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9276</TotalTime>
  <Words>2135</Words>
  <Application>Microsoft Office PowerPoint</Application>
  <PresentationFormat>Широкоэкранный</PresentationFormat>
  <Paragraphs>617</Paragraphs>
  <Slides>48</Slides>
  <Notes>29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48</vt:i4>
      </vt:variant>
    </vt:vector>
  </HeadingPairs>
  <TitlesOfParts>
    <vt:vector size="65" baseType="lpstr">
      <vt:lpstr>Arial</vt:lpstr>
      <vt:lpstr>Calibri</vt:lpstr>
      <vt:lpstr>Consolas</vt:lpstr>
      <vt:lpstr>Courier New</vt:lpstr>
      <vt:lpstr>JetBrains Mono</vt:lpstr>
      <vt:lpstr>Montserrat</vt:lpstr>
      <vt:lpstr>Myriad Pro</vt:lpstr>
      <vt:lpstr>Noto Sans Symbols</vt:lpstr>
      <vt:lpstr>Open Sans</vt:lpstr>
      <vt:lpstr>Trebuchet MS</vt:lpstr>
      <vt:lpstr>Wingdings</vt:lpstr>
      <vt:lpstr>Wingdings 3</vt:lpstr>
      <vt:lpstr>Yandex Sans Text Light</vt:lpstr>
      <vt:lpstr>Аспект</vt:lpstr>
      <vt:lpstr>3_Аспект</vt:lpstr>
      <vt:lpstr>1_Аспект</vt:lpstr>
      <vt:lpstr>Тема Office</vt:lpstr>
      <vt:lpstr>Программирование на языке Python Уровень 2. Объектно-ориентированное программирование»</vt:lpstr>
      <vt:lpstr>Модуль 3. Python-магия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 @dataclass</vt:lpstr>
      <vt:lpstr>Основы ООП</vt:lpstr>
      <vt:lpstr>Основы ООП</vt:lpstr>
      <vt:lpstr>Мини-практика</vt:lpstr>
      <vt:lpstr>Класс</vt:lpstr>
      <vt:lpstr>Класс</vt:lpstr>
      <vt:lpstr>Модуль 2. Наследование</vt:lpstr>
      <vt:lpstr>Наследование</vt:lpstr>
      <vt:lpstr>Презентация PowerPoint</vt:lpstr>
      <vt:lpstr>duck typing</vt:lpstr>
      <vt:lpstr>Презентация PowerPoint</vt:lpstr>
      <vt:lpstr>Наследование. Супер-класс и класс-наследник</vt:lpstr>
      <vt:lpstr>ENUM</vt:lpstr>
      <vt:lpstr>Расширение класса методами. Добавление метода¶  </vt:lpstr>
      <vt:lpstr>Переопределение метода</vt:lpstr>
      <vt:lpstr>Обращение к методу супер-класса</vt:lpstr>
      <vt:lpstr>Перегрузка операторов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Учебный центр «СПЕЦИАЛИСТ» 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Майдыковский Евгений Игоревич</dc:creator>
  <cp:lastModifiedBy>user</cp:lastModifiedBy>
  <cp:revision>425</cp:revision>
  <cp:lastPrinted>2019-04-08T14:42:06Z</cp:lastPrinted>
  <dcterms:created xsi:type="dcterms:W3CDTF">2019-04-03T13:32:28Z</dcterms:created>
  <dcterms:modified xsi:type="dcterms:W3CDTF">2024-07-15T22:16:07Z</dcterms:modified>
</cp:coreProperties>
</file>